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91" r:id="rId19"/>
    <p:sldId id="292" r:id="rId20"/>
    <p:sldId id="293" r:id="rId21"/>
    <p:sldId id="294" r:id="rId22"/>
    <p:sldId id="29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79"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86" d="100"/>
          <a:sy n="86"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707923-00D0-4E96-811F-A25833EB09D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9709C3A-D4A1-46F6-B9B8-8CE43062E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1ECF1CE-C2BF-4AFC-B191-F8C59549B682}"/>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5" name="Нижний колонтитул 4">
            <a:extLst>
              <a:ext uri="{FF2B5EF4-FFF2-40B4-BE49-F238E27FC236}">
                <a16:creationId xmlns:a16="http://schemas.microsoft.com/office/drawing/2014/main" id="{0BCB7A4A-2A92-4FDF-AF98-445881E370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126317-4D4B-418F-ACFE-0F4F8EE50DEF}"/>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218704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DE026B-8C3C-4104-8384-08C4469EA42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A7BFEF8-3AAE-462E-8866-C149DB27C48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818CAB-451E-4851-83C1-8F5A5D7D7894}"/>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5" name="Нижний колонтитул 4">
            <a:extLst>
              <a:ext uri="{FF2B5EF4-FFF2-40B4-BE49-F238E27FC236}">
                <a16:creationId xmlns:a16="http://schemas.microsoft.com/office/drawing/2014/main" id="{9C4A9AAD-FF28-4C6B-B9FB-DFB5B92E28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D053A9-603D-456A-8085-F021837E5E2E}"/>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426340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6FA12F6-AF34-4868-BBE7-1E4BF4F03D1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5C9BA10-EDD3-49A9-A1F9-6A91FBC2870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248E09-534C-45EE-951C-A7D29FF0B367}"/>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5" name="Нижний колонтитул 4">
            <a:extLst>
              <a:ext uri="{FF2B5EF4-FFF2-40B4-BE49-F238E27FC236}">
                <a16:creationId xmlns:a16="http://schemas.microsoft.com/office/drawing/2014/main" id="{3595A67B-91FE-430F-9DB8-94522DF0CF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956125-D5D8-43C4-94D3-81A2D6FBB60C}"/>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151726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8057A-2046-442F-8C40-CF016C02E8D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12F12A2-DE97-4C06-836B-4C7585FCF07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5173BD5-6EC1-43AF-93B3-171CBA89CA7F}"/>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5" name="Нижний колонтитул 4">
            <a:extLst>
              <a:ext uri="{FF2B5EF4-FFF2-40B4-BE49-F238E27FC236}">
                <a16:creationId xmlns:a16="http://schemas.microsoft.com/office/drawing/2014/main" id="{F0B2922B-660C-4613-9F17-5B044EA04B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C4CF7D-3577-4735-BD77-4510617E19AA}"/>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119702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374E1-DBE7-4F3C-AB6F-28020DF07F1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1D578E5-992A-4930-A06B-4B1197267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EB9ED7-B1B1-41C3-B10F-172C24FD6685}"/>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5" name="Нижний колонтитул 4">
            <a:extLst>
              <a:ext uri="{FF2B5EF4-FFF2-40B4-BE49-F238E27FC236}">
                <a16:creationId xmlns:a16="http://schemas.microsoft.com/office/drawing/2014/main" id="{5C813512-FADA-4E91-9097-81B43BDA120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4E9424-BB6E-4197-85E6-42D8B645C730}"/>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254222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DE38A4-A978-4476-851B-FC5F6DAAFC1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16F309-B013-41AB-8691-4B958318B68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AE51B53-D2FE-462C-85AA-60BCD54A656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0092B74-7B57-481E-8E5F-77ED3F4AF1D3}"/>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6" name="Нижний колонтитул 5">
            <a:extLst>
              <a:ext uri="{FF2B5EF4-FFF2-40B4-BE49-F238E27FC236}">
                <a16:creationId xmlns:a16="http://schemas.microsoft.com/office/drawing/2014/main" id="{FD5E5CD0-B7D2-499E-AD34-2178397592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8D2EF9B-BC2E-4185-BF6B-BB23CF3C4E1A}"/>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88278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021B05-6E96-4165-B8A0-AB88998B05E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B35FA0C-BA2A-48B0-A16B-1ADEEDBF0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10D35CA-0EB6-4DF5-BD2E-B0DE62AB656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CB38562-6E5B-438D-983B-E2C121354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BEA9D10-D500-4578-B670-B6069B62C87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579E8F8-6469-48CA-8DBF-8AD35E7842B5}"/>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8" name="Нижний колонтитул 7">
            <a:extLst>
              <a:ext uri="{FF2B5EF4-FFF2-40B4-BE49-F238E27FC236}">
                <a16:creationId xmlns:a16="http://schemas.microsoft.com/office/drawing/2014/main" id="{BF222D76-89C8-4D04-AA2F-6201DA357F4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9AC67C5-925E-4CA8-9769-C6B2C51EDF88}"/>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391965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CC19B2-7047-4D06-871D-51E1BD89E11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E7BB583-9424-4318-B9D1-44A5B3B58E19}"/>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4" name="Нижний колонтитул 3">
            <a:extLst>
              <a:ext uri="{FF2B5EF4-FFF2-40B4-BE49-F238E27FC236}">
                <a16:creationId xmlns:a16="http://schemas.microsoft.com/office/drawing/2014/main" id="{253BAAB8-E344-4B2C-8118-92B01E83341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7079372-DE52-43BD-B1A2-74951A85AD93}"/>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64372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0566F7C-6F24-4FFA-942E-4EA281ED3DD8}"/>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3" name="Нижний колонтитул 2">
            <a:extLst>
              <a:ext uri="{FF2B5EF4-FFF2-40B4-BE49-F238E27FC236}">
                <a16:creationId xmlns:a16="http://schemas.microsoft.com/office/drawing/2014/main" id="{C9B08141-5862-443A-8E22-1148C5546A3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1364356-CB06-4C3F-B1DB-E1360A1D468B}"/>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248403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9E27BE-02BD-42B7-8325-D84E65F5C9C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7D36BAF-FCCB-421C-AC55-7F7D63FD7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1047A6B-4B5C-4FA1-8498-E44ACCEA4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E9D763F-0E99-420E-AECB-B14915283821}"/>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6" name="Нижний колонтитул 5">
            <a:extLst>
              <a:ext uri="{FF2B5EF4-FFF2-40B4-BE49-F238E27FC236}">
                <a16:creationId xmlns:a16="http://schemas.microsoft.com/office/drawing/2014/main" id="{3C395624-F0A2-44DF-9F3B-A37A98CA66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2D33F6-CCEB-483F-A315-DCEBECE22BEB}"/>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2978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9F205F-0F37-437C-B8CA-6ACFFB4C790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A1D82F0-D129-4D18-ADC5-DB53085CF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292A43B-8462-412D-8ED0-A03F8149F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3774E73-E81E-4BE0-BFB9-1E9F33EC5A23}"/>
              </a:ext>
            </a:extLst>
          </p:cNvPr>
          <p:cNvSpPr>
            <a:spLocks noGrp="1"/>
          </p:cNvSpPr>
          <p:nvPr>
            <p:ph type="dt" sz="half" idx="10"/>
          </p:nvPr>
        </p:nvSpPr>
        <p:spPr/>
        <p:txBody>
          <a:bodyPr/>
          <a:lstStyle/>
          <a:p>
            <a:fld id="{D5A1937C-FCA1-4AEF-95FA-105B515480B2}" type="datetimeFigureOut">
              <a:rPr lang="ru-RU" smtClean="0"/>
              <a:t>25.09.2019</a:t>
            </a:fld>
            <a:endParaRPr lang="ru-RU"/>
          </a:p>
        </p:txBody>
      </p:sp>
      <p:sp>
        <p:nvSpPr>
          <p:cNvPr id="6" name="Нижний колонтитул 5">
            <a:extLst>
              <a:ext uri="{FF2B5EF4-FFF2-40B4-BE49-F238E27FC236}">
                <a16:creationId xmlns:a16="http://schemas.microsoft.com/office/drawing/2014/main" id="{4574E635-E083-42BF-A376-7A887F2B672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9838C0C-789A-46B2-940D-69BE1B56B635}"/>
              </a:ext>
            </a:extLst>
          </p:cNvPr>
          <p:cNvSpPr>
            <a:spLocks noGrp="1"/>
          </p:cNvSpPr>
          <p:nvPr>
            <p:ph type="sldNum" sz="quarter" idx="12"/>
          </p:nvPr>
        </p:nvSpPr>
        <p:spPr/>
        <p:txBody>
          <a:bodyPr/>
          <a:lstStyle/>
          <a:p>
            <a:fld id="{90C4580D-781A-44E7-AFD1-093BE6323A0D}" type="slidenum">
              <a:rPr lang="ru-RU" smtClean="0"/>
              <a:t>‹#›</a:t>
            </a:fld>
            <a:endParaRPr lang="ru-RU"/>
          </a:p>
        </p:txBody>
      </p:sp>
    </p:spTree>
    <p:extLst>
      <p:ext uri="{BB962C8B-B14F-4D97-AF65-F5344CB8AC3E}">
        <p14:creationId xmlns:p14="http://schemas.microsoft.com/office/powerpoint/2010/main" val="106396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E953FB-069B-43FE-AA0F-82DB16283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965F4BA-7B9B-459C-B9D8-134983D2E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542305-0F6B-43BC-9986-C6D306C60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1937C-FCA1-4AEF-95FA-105B515480B2}" type="datetimeFigureOut">
              <a:rPr lang="ru-RU" smtClean="0"/>
              <a:t>25.09.2019</a:t>
            </a:fld>
            <a:endParaRPr lang="ru-RU"/>
          </a:p>
        </p:txBody>
      </p:sp>
      <p:sp>
        <p:nvSpPr>
          <p:cNvPr id="5" name="Нижний колонтитул 4">
            <a:extLst>
              <a:ext uri="{FF2B5EF4-FFF2-40B4-BE49-F238E27FC236}">
                <a16:creationId xmlns:a16="http://schemas.microsoft.com/office/drawing/2014/main" id="{239D1DA2-A3CE-42A0-80B7-B4F79B08B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1499D46-E1DF-4304-87B1-B33F1B848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580D-781A-44E7-AFD1-093BE6323A0D}" type="slidenum">
              <a:rPr lang="ru-RU" smtClean="0"/>
              <a:t>‹#›</a:t>
            </a:fld>
            <a:endParaRPr lang="ru-RU"/>
          </a:p>
        </p:txBody>
      </p:sp>
    </p:spTree>
    <p:extLst>
      <p:ext uri="{BB962C8B-B14F-4D97-AF65-F5344CB8AC3E}">
        <p14:creationId xmlns:p14="http://schemas.microsoft.com/office/powerpoint/2010/main" val="168557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hyperlink" Target="consultantplus://offline/ref=A9B19FE2EBE30F63F7EED7434493F57078DDD363CDB255CB7AC348FF03O002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2EE2C985-167B-4E28-BF64-7605A60435AE}"/>
              </a:ext>
            </a:extLst>
          </p:cNvPr>
          <p:cNvSpPr/>
          <p:nvPr/>
        </p:nvSpPr>
        <p:spPr>
          <a:xfrm>
            <a:off x="1150319" y="2345925"/>
            <a:ext cx="9891362" cy="2585323"/>
          </a:xfrm>
          <a:prstGeom prst="rect">
            <a:avLst/>
          </a:prstGeom>
        </p:spPr>
        <p:txBody>
          <a:bodyPr wrap="none">
            <a:spAutoFit/>
          </a:bodyPr>
          <a:lstStyle/>
          <a:p>
            <a:pPr algn="ctr"/>
            <a:r>
              <a:rPr lang="ru-RU" sz="5400" b="1" cap="all" dirty="0"/>
              <a:t>Единая всероссийская </a:t>
            </a:r>
          </a:p>
          <a:p>
            <a:pPr algn="ctr"/>
            <a:r>
              <a:rPr lang="ru-RU" sz="5400" b="1" cap="all" dirty="0"/>
              <a:t>спортивная классификация</a:t>
            </a:r>
          </a:p>
          <a:p>
            <a:pPr algn="ctr"/>
            <a:r>
              <a:rPr lang="ru-RU" sz="5400" b="1" cap="all" dirty="0"/>
              <a:t>(ЕВСК)</a:t>
            </a:r>
            <a:endParaRPr lang="ru-RU" sz="5400" cap="all" dirty="0"/>
          </a:p>
        </p:txBody>
      </p:sp>
      <p:sp>
        <p:nvSpPr>
          <p:cNvPr id="9" name="TextBox 8">
            <a:extLst>
              <a:ext uri="{FF2B5EF4-FFF2-40B4-BE49-F238E27FC236}">
                <a16:creationId xmlns:a16="http://schemas.microsoft.com/office/drawing/2014/main" id="{AEA2ABCD-C9C8-4F30-AE64-7A1FBD152825}"/>
              </a:ext>
            </a:extLst>
          </p:cNvPr>
          <p:cNvSpPr txBox="1"/>
          <p:nvPr/>
        </p:nvSpPr>
        <p:spPr>
          <a:xfrm>
            <a:off x="3324632" y="6143348"/>
            <a:ext cx="5542736" cy="400110"/>
          </a:xfrm>
          <a:prstGeom prst="rect">
            <a:avLst/>
          </a:prstGeom>
          <a:noFill/>
        </p:spPr>
        <p:txBody>
          <a:bodyPr wrap="none" rtlCol="0">
            <a:spAutoFit/>
          </a:bodyPr>
          <a:lstStyle/>
          <a:p>
            <a:r>
              <a:rPr lang="ru-RU" sz="2000" b="1" dirty="0"/>
              <a:t>Всероссийский семинар спортивных судей </a:t>
            </a:r>
            <a:r>
              <a:rPr lang="en-US" sz="2000" b="1" dirty="0"/>
              <a:t>2019</a:t>
            </a:r>
            <a:endParaRPr lang="ru-RU" sz="2000" b="1" dirty="0"/>
          </a:p>
        </p:txBody>
      </p:sp>
    </p:spTree>
    <p:extLst>
      <p:ext uri="{BB962C8B-B14F-4D97-AF65-F5344CB8AC3E}">
        <p14:creationId xmlns:p14="http://schemas.microsoft.com/office/powerpoint/2010/main" val="320673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11F6B523-8E4B-4EA6-9A35-FBE0CEB3C3C2}"/>
              </a:ext>
            </a:extLst>
          </p:cNvPr>
          <p:cNvSpPr/>
          <p:nvPr/>
        </p:nvSpPr>
        <p:spPr>
          <a:xfrm>
            <a:off x="556333" y="1483879"/>
            <a:ext cx="11079333" cy="2189125"/>
          </a:xfrm>
          <a:prstGeom prst="rect">
            <a:avLst/>
          </a:prstGeom>
        </p:spPr>
        <p:txBody>
          <a:bodyPr wrap="square">
            <a:spAutoFit/>
          </a:bodyPr>
          <a:lstStyle/>
          <a:p>
            <a:pPr marL="457200" indent="450215" algn="just">
              <a:lnSpc>
                <a:spcPct val="115000"/>
              </a:lnSpc>
              <a:spcAft>
                <a:spcPts val="0"/>
              </a:spcAft>
              <a:tabLst>
                <a:tab pos="63055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14. Спортивные звания и спортивные разряды присваиваются спортсменам по следующим возрастным группам:</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tabLst>
                <a:tab pos="63055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без ограничения верхней границы возраста ‒ </a:t>
            </a:r>
            <a:r>
              <a:rPr lang="ru-RU" sz="2400" b="1" u="sng" dirty="0">
                <a:latin typeface="Times New Roman" panose="02020603050405020304" pitchFamily="18" charset="0"/>
                <a:ea typeface="Calibri" panose="020F0502020204030204" pitchFamily="34" charset="0"/>
                <a:cs typeface="Times New Roman" panose="02020603050405020304" pitchFamily="18" charset="0"/>
              </a:rPr>
              <a:t>мужчины, женщины</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tabLst>
                <a:tab pos="63055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с ограничением верхней границы возраста ‒ </a:t>
            </a:r>
            <a:r>
              <a:rPr lang="ru-RU" sz="2400" b="1" u="sng" dirty="0">
                <a:latin typeface="Times New Roman" panose="02020603050405020304" pitchFamily="18" charset="0"/>
                <a:ea typeface="Calibri" panose="020F0502020204030204" pitchFamily="34" charset="0"/>
                <a:cs typeface="Times New Roman" panose="02020603050405020304" pitchFamily="18" charset="0"/>
              </a:rPr>
              <a:t>юниоры и юниорки, юноши и девушки, мальчики и девочки</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85D87038-A6B9-4376-A512-8B489AD307FF}"/>
              </a:ext>
            </a:extLst>
          </p:cNvPr>
          <p:cNvSpPr/>
          <p:nvPr/>
        </p:nvSpPr>
        <p:spPr>
          <a:xfrm>
            <a:off x="964924" y="3993539"/>
            <a:ext cx="10682580" cy="2181944"/>
          </a:xfrm>
          <a:prstGeom prst="rect">
            <a:avLst/>
          </a:prstGeom>
        </p:spPr>
        <p:txBody>
          <a:bodyPr wrap="square">
            <a:spAutoFit/>
          </a:bodyPr>
          <a:lstStyle/>
          <a:p>
            <a:pPr indent="450215" algn="just">
              <a:lnSpc>
                <a:spcPct val="115000"/>
              </a:lnSpc>
              <a:spcAft>
                <a:spcPts val="0"/>
              </a:spcAft>
            </a:pPr>
            <a:r>
              <a:rPr lang="ru-RU" sz="2400" b="1" dirty="0">
                <a:latin typeface="Times New Roman" panose="02020603050405020304" pitchFamily="18" charset="0"/>
                <a:ea typeface="Calibri" panose="020F0502020204030204" pitchFamily="34" charset="0"/>
              </a:rPr>
              <a:t>16. Минимальный возраст для</a:t>
            </a:r>
            <a:r>
              <a:rPr lang="ru-RU" sz="2400" b="1" dirty="0">
                <a:solidFill>
                  <a:srgbClr val="FF0000"/>
                </a:solidFill>
                <a:latin typeface="Times New Roman" panose="02020603050405020304" pitchFamily="18" charset="0"/>
                <a:ea typeface="Calibri" panose="020F0502020204030204" pitchFamily="34" charset="0"/>
              </a:rPr>
              <a:t> </a:t>
            </a:r>
            <a:r>
              <a:rPr lang="ru-RU" sz="2400" b="1" dirty="0">
                <a:latin typeface="Times New Roman" panose="02020603050405020304" pitchFamily="18" charset="0"/>
                <a:ea typeface="Calibri" panose="020F0502020204030204" pitchFamily="34" charset="0"/>
              </a:rPr>
              <a:t>присвоения спортивного разряда </a:t>
            </a:r>
            <a:r>
              <a:rPr lang="ru-RU" sz="2400" b="1" u="sng" dirty="0">
                <a:latin typeface="Times New Roman" panose="02020603050405020304" pitchFamily="18" charset="0"/>
                <a:ea typeface="Calibri" panose="020F0502020204030204" pitchFamily="34" charset="0"/>
              </a:rPr>
              <a:t>не может быть меньше возраста, установленного федеральными стандартами спортивной подготовки</a:t>
            </a:r>
            <a:r>
              <a:rPr lang="ru-RU" sz="2400" b="1" i="1" dirty="0">
                <a:latin typeface="Times New Roman" panose="02020603050405020304" pitchFamily="18" charset="0"/>
                <a:ea typeface="Calibri" panose="020F0502020204030204" pitchFamily="34" charset="0"/>
              </a:rPr>
              <a:t> </a:t>
            </a:r>
            <a:r>
              <a:rPr lang="ru-RU" sz="2400" b="1" dirty="0">
                <a:latin typeface="Times New Roman" panose="02020603050405020304" pitchFamily="18" charset="0"/>
                <a:ea typeface="Calibri" panose="020F0502020204030204" pitchFamily="34" charset="0"/>
              </a:rPr>
              <a:t>по соответствующему виду спорта, для зачисления на этап спортивной подготовки, предусматривающий возможность участия в соревнованиях.</a:t>
            </a:r>
          </a:p>
        </p:txBody>
      </p:sp>
    </p:spTree>
    <p:extLst>
      <p:ext uri="{BB962C8B-B14F-4D97-AF65-F5344CB8AC3E}">
        <p14:creationId xmlns:p14="http://schemas.microsoft.com/office/powerpoint/2010/main" val="37830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1ADC8C52-01E3-4A34-B311-E8475BC566A5}"/>
              </a:ext>
            </a:extLst>
          </p:cNvPr>
          <p:cNvSpPr/>
          <p:nvPr/>
        </p:nvSpPr>
        <p:spPr>
          <a:xfrm>
            <a:off x="855441" y="798439"/>
            <a:ext cx="10582181" cy="490199"/>
          </a:xfrm>
          <a:prstGeom prst="rect">
            <a:avLst/>
          </a:prstGeom>
        </p:spPr>
        <p:txBody>
          <a:bodyPr wrap="square">
            <a:spAutoFit/>
          </a:bodyPr>
          <a:lstStyle/>
          <a:p>
            <a:pPr algn="ctr">
              <a:lnSpc>
                <a:spcPct val="115000"/>
              </a:lnSpc>
              <a:spcAft>
                <a:spcPts val="0"/>
              </a:spcAft>
            </a:pPr>
            <a:r>
              <a:rPr lang="ru-RU" sz="2400" b="1" dirty="0">
                <a:solidFill>
                  <a:srgbClr val="000000"/>
                </a:solidFill>
                <a:latin typeface="Times New Roman" panose="02020603050405020304" pitchFamily="18" charset="0"/>
                <a:ea typeface="Calibri" panose="020F0502020204030204" pitchFamily="34" charset="0"/>
              </a:rPr>
              <a:t>Содержание норм, требований и условий</a:t>
            </a:r>
            <a:r>
              <a:rPr lang="en-US" sz="2400" b="1" dirty="0">
                <a:solidFill>
                  <a:srgbClr val="000000"/>
                </a:solidFill>
                <a:latin typeface="Times New Roman" panose="02020603050405020304" pitchFamily="18" charset="0"/>
                <a:ea typeface="Calibri" panose="020F0502020204030204" pitchFamily="34" charset="0"/>
              </a:rPr>
              <a:t> </a:t>
            </a:r>
            <a:r>
              <a:rPr lang="ru-RU" sz="2400" b="1" dirty="0">
                <a:solidFill>
                  <a:srgbClr val="000000"/>
                </a:solidFill>
                <a:latin typeface="Times New Roman" panose="02020603050405020304" pitchFamily="18" charset="0"/>
                <a:ea typeface="Calibri" panose="020F0502020204030204" pitchFamily="34" charset="0"/>
              </a:rPr>
              <a:t>их выполнения</a:t>
            </a:r>
            <a:endParaRPr lang="ru-RU" sz="2400" dirty="0"/>
          </a:p>
        </p:txBody>
      </p:sp>
      <p:sp>
        <p:nvSpPr>
          <p:cNvPr id="3" name="Прямоугольник 2">
            <a:extLst>
              <a:ext uri="{FF2B5EF4-FFF2-40B4-BE49-F238E27FC236}">
                <a16:creationId xmlns:a16="http://schemas.microsoft.com/office/drawing/2014/main" id="{3B8A0DE4-CC8F-4732-81FA-D28598BF6582}"/>
              </a:ext>
            </a:extLst>
          </p:cNvPr>
          <p:cNvSpPr/>
          <p:nvPr/>
        </p:nvSpPr>
        <p:spPr>
          <a:xfrm>
            <a:off x="426129" y="1674925"/>
            <a:ext cx="11496582" cy="1569660"/>
          </a:xfrm>
          <a:prstGeom prst="rect">
            <a:avLst/>
          </a:prstGeom>
        </p:spPr>
        <p:txBody>
          <a:bodyPr wrap="square">
            <a:spAutoFit/>
          </a:bodyPr>
          <a:lstStyle/>
          <a:p>
            <a:r>
              <a:rPr lang="ru-RU" sz="2400" b="1" dirty="0">
                <a:latin typeface="Times New Roman" panose="02020603050405020304" pitchFamily="18" charset="0"/>
                <a:ea typeface="Calibri" panose="020F0502020204030204" pitchFamily="34" charset="0"/>
              </a:rPr>
              <a:t>19. </a:t>
            </a:r>
            <a:r>
              <a:rPr lang="ru-RU" sz="2400" b="1" u="sng" dirty="0">
                <a:solidFill>
                  <a:srgbClr val="000000"/>
                </a:solidFill>
                <a:latin typeface="Times New Roman" panose="02020603050405020304" pitchFamily="18" charset="0"/>
                <a:ea typeface="Calibri" panose="020F0502020204030204" pitchFamily="34" charset="0"/>
              </a:rPr>
              <a:t>Норма</a:t>
            </a:r>
            <a:r>
              <a:rPr lang="ru-RU" sz="2400" b="1" dirty="0">
                <a:solidFill>
                  <a:srgbClr val="000000"/>
                </a:solidFill>
                <a:latin typeface="Times New Roman" panose="02020603050405020304" pitchFamily="18" charset="0"/>
                <a:ea typeface="Calibri" panose="020F0502020204030204" pitchFamily="34" charset="0"/>
              </a:rPr>
              <a:t> для присвоения спортивного звания или спортивного разряда должна содержать показатели, в соответствии с которыми определяется квалификация спортсмена, выражающиеся </a:t>
            </a:r>
            <a:r>
              <a:rPr lang="ru-RU" sz="2400" b="1" u="sng" dirty="0">
                <a:solidFill>
                  <a:srgbClr val="000000"/>
                </a:solidFill>
                <a:latin typeface="Times New Roman" panose="02020603050405020304" pitchFamily="18" charset="0"/>
                <a:ea typeface="Calibri" panose="020F0502020204030204" pitchFamily="34" charset="0"/>
              </a:rPr>
              <a:t>в единицах измерений, установленных правилами вида спорта</a:t>
            </a:r>
            <a:r>
              <a:rPr lang="ru-RU" sz="2400" b="1" dirty="0">
                <a:solidFill>
                  <a:srgbClr val="000000"/>
                </a:solidFill>
                <a:latin typeface="Times New Roman" panose="02020603050405020304" pitchFamily="18" charset="0"/>
                <a:ea typeface="Calibri" panose="020F0502020204030204" pitchFamily="34" charset="0"/>
              </a:rPr>
              <a:t>.</a:t>
            </a:r>
            <a:endParaRPr lang="ru-RU" sz="2400" b="1" dirty="0"/>
          </a:p>
        </p:txBody>
      </p:sp>
      <p:sp>
        <p:nvSpPr>
          <p:cNvPr id="6" name="Прямоугольник 5">
            <a:extLst>
              <a:ext uri="{FF2B5EF4-FFF2-40B4-BE49-F238E27FC236}">
                <a16:creationId xmlns:a16="http://schemas.microsoft.com/office/drawing/2014/main" id="{7A366ED2-A586-4628-8748-A658F5B5AB75}"/>
              </a:ext>
            </a:extLst>
          </p:cNvPr>
          <p:cNvSpPr/>
          <p:nvPr/>
        </p:nvSpPr>
        <p:spPr>
          <a:xfrm>
            <a:off x="426128" y="3290249"/>
            <a:ext cx="11567603" cy="3416320"/>
          </a:xfrm>
          <a:prstGeom prst="rect">
            <a:avLst/>
          </a:prstGeom>
        </p:spPr>
        <p:txBody>
          <a:bodyPr wrap="square">
            <a:spAutoFit/>
          </a:bodyPr>
          <a:lstStyle/>
          <a:p>
            <a:pPr>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20. При установлении </a:t>
            </a:r>
            <a:r>
              <a:rPr lang="ru-RU" sz="2400" b="1" u="sng" dirty="0">
                <a:latin typeface="Times New Roman" panose="02020603050405020304" pitchFamily="18" charset="0"/>
                <a:ea typeface="Calibri" panose="020F0502020204030204" pitchFamily="34" charset="0"/>
                <a:cs typeface="Times New Roman" panose="02020603050405020304" pitchFamily="18" charset="0"/>
              </a:rPr>
              <a:t>требований</a:t>
            </a:r>
            <a:r>
              <a:rPr lang="ru-RU" sz="2400" b="1" dirty="0">
                <a:latin typeface="Times New Roman" panose="02020603050405020304" pitchFamily="18" charset="0"/>
                <a:ea typeface="Calibri" panose="020F0502020204030204" pitchFamily="34" charset="0"/>
                <a:cs typeface="Times New Roman" panose="02020603050405020304" pitchFamily="18" charset="0"/>
              </a:rPr>
              <a:t> определяется:</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400" b="1" u="sng" dirty="0">
                <a:latin typeface="Times New Roman" panose="02020603050405020304" pitchFamily="18" charset="0"/>
                <a:ea typeface="Calibri" panose="020F0502020204030204" pitchFamily="34" charset="0"/>
                <a:cs typeface="Times New Roman" panose="02020603050405020304" pitchFamily="18" charset="0"/>
              </a:rPr>
              <a:t>место</a:t>
            </a:r>
            <a:r>
              <a:rPr lang="ru-RU" sz="2400" b="1" dirty="0">
                <a:latin typeface="Times New Roman" panose="02020603050405020304" pitchFamily="18" charset="0"/>
                <a:ea typeface="Calibri" panose="020F0502020204030204" pitchFamily="34" charset="0"/>
                <a:cs typeface="Times New Roman" panose="02020603050405020304" pitchFamily="18" charset="0"/>
              </a:rPr>
              <a:t>, занятое на соревновании, предусмотренном пунктом 11 Положения;</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400" b="1" u="sng" dirty="0">
                <a:latin typeface="Times New Roman" panose="02020603050405020304" pitchFamily="18" charset="0"/>
                <a:ea typeface="Calibri" panose="020F0502020204030204" pitchFamily="34" charset="0"/>
                <a:cs typeface="Times New Roman" panose="02020603050405020304" pitchFamily="18" charset="0"/>
              </a:rPr>
              <a:t>количество побед </a:t>
            </a:r>
            <a:r>
              <a:rPr lang="ru-RU" sz="2400" b="1" dirty="0">
                <a:latin typeface="Times New Roman" panose="02020603050405020304" pitchFamily="18" charset="0"/>
                <a:ea typeface="Calibri" panose="020F0502020204030204" pitchFamily="34" charset="0"/>
                <a:cs typeface="Times New Roman" panose="02020603050405020304" pitchFamily="18" charset="0"/>
              </a:rPr>
              <a:t>над спортсменами равного или более высокого спортивного звания или спортивного разряда, одержанных в течение периода, установленного в требованиях, в том числе по качеству победы – «чистой победе» или по победе с явным преимуществом (только для присвоения спортивного разряда);</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количество игр (для командных игровых видов спорта), сыгранных в течение периода, установленного в требованиях, в составе команды спортсменов (только для присвоения юношеского спортивного разряда).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0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49A59061-01D4-4954-8D33-CDC0A8675E06}"/>
              </a:ext>
            </a:extLst>
          </p:cNvPr>
          <p:cNvSpPr/>
          <p:nvPr/>
        </p:nvSpPr>
        <p:spPr>
          <a:xfrm>
            <a:off x="995778" y="2029506"/>
            <a:ext cx="10200443" cy="4311245"/>
          </a:xfrm>
          <a:prstGeom prst="rect">
            <a:avLst/>
          </a:prstGeom>
        </p:spPr>
        <p:txBody>
          <a:bodyPr wrap="square">
            <a:spAutoFit/>
          </a:bodyPr>
          <a:lstStyle/>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rPr>
              <a:t>для </a:t>
            </a:r>
            <a:r>
              <a:rPr lang="ru-RU" sz="2000" b="1" dirty="0">
                <a:latin typeface="Times New Roman" panose="02020603050405020304" pitchFamily="18" charset="0"/>
                <a:ea typeface="Calibri" panose="020F0502020204030204" pitchFamily="34" charset="0"/>
              </a:rPr>
              <a:t>международных соревнований </a:t>
            </a:r>
            <a:r>
              <a:rPr lang="ru-RU" sz="2000" dirty="0">
                <a:latin typeface="Times New Roman" panose="02020603050405020304" pitchFamily="18" charset="0"/>
                <a:ea typeface="Calibri" panose="020F0502020204030204" pitchFamily="34" charset="0"/>
              </a:rPr>
              <a:t>– не менее 3, являющихся представителями не менее 3 стран;</a:t>
            </a: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rPr>
              <a:t>для </a:t>
            </a:r>
            <a:r>
              <a:rPr lang="ru-RU" sz="2000" b="1" dirty="0">
                <a:latin typeface="Times New Roman" panose="02020603050405020304" pitchFamily="18" charset="0"/>
                <a:ea typeface="Calibri" panose="020F0502020204030204" pitchFamily="34" charset="0"/>
              </a:rPr>
              <a:t>всероссийских соревнований </a:t>
            </a:r>
            <a:r>
              <a:rPr lang="ru-RU" sz="2000" dirty="0">
                <a:latin typeface="Times New Roman" panose="02020603050405020304" pitchFamily="18" charset="0"/>
                <a:ea typeface="Calibri" panose="020F0502020204030204" pitchFamily="34" charset="0"/>
              </a:rPr>
              <a:t>– не менее 3, представляющих спортивные сборные команды не менее 3 субъектов Российской Федерации (за исключением военно-прикладных и служебно-прикладных видов спорта);</a:t>
            </a: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rPr>
              <a:t>для </a:t>
            </a:r>
            <a:r>
              <a:rPr lang="ru-RU" sz="2000" b="1" dirty="0">
                <a:latin typeface="Times New Roman" panose="02020603050405020304" pitchFamily="18" charset="0"/>
                <a:ea typeface="Calibri" panose="020F0502020204030204" pitchFamily="34" charset="0"/>
              </a:rPr>
              <a:t>межрегиональных соревнований </a:t>
            </a:r>
            <a:r>
              <a:rPr lang="ru-RU" sz="2000" dirty="0">
                <a:latin typeface="Times New Roman" panose="02020603050405020304" pitchFamily="18" charset="0"/>
                <a:ea typeface="Calibri" panose="020F0502020204030204" pitchFamily="34" charset="0"/>
              </a:rPr>
              <a:t>– не менее 3, представляющих спортивные сборные команды не менее 3 субъектов Российской Федерации (за исключением военно-прикладных и служебно-прикладных видов спорта);</a:t>
            </a: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rPr>
              <a:t>для </a:t>
            </a:r>
            <a:r>
              <a:rPr lang="ru-RU" sz="2000" b="1" dirty="0">
                <a:latin typeface="Times New Roman" panose="02020603050405020304" pitchFamily="18" charset="0"/>
                <a:ea typeface="Calibri" panose="020F0502020204030204" pitchFamily="34" charset="0"/>
              </a:rPr>
              <a:t>соревнований субъекта </a:t>
            </a:r>
            <a:r>
              <a:rPr lang="ru-RU" sz="2000" dirty="0">
                <a:latin typeface="Times New Roman" panose="02020603050405020304" pitchFamily="18" charset="0"/>
                <a:ea typeface="Calibri" panose="020F0502020204030204" pitchFamily="34" charset="0"/>
              </a:rPr>
              <a:t>Российской Федерации, межмуниципальных и муниципальных соревнований – не менее 3 (за исключением норм, которые в качестве показателя содержат баллы, очки, а также иные показатели, предусмотренные правилами вида спорта, начисляемые спортивными судьями).</a:t>
            </a:r>
          </a:p>
        </p:txBody>
      </p:sp>
      <p:sp>
        <p:nvSpPr>
          <p:cNvPr id="3" name="Прямоугольник 2">
            <a:extLst>
              <a:ext uri="{FF2B5EF4-FFF2-40B4-BE49-F238E27FC236}">
                <a16:creationId xmlns:a16="http://schemas.microsoft.com/office/drawing/2014/main" id="{577E8DF0-C141-40B5-8671-E75B4285CFE8}"/>
              </a:ext>
            </a:extLst>
          </p:cNvPr>
          <p:cNvSpPr/>
          <p:nvPr/>
        </p:nvSpPr>
        <p:spPr>
          <a:xfrm>
            <a:off x="2303978" y="225523"/>
            <a:ext cx="7584042" cy="1410451"/>
          </a:xfrm>
          <a:prstGeom prst="rect">
            <a:avLst/>
          </a:prstGeom>
        </p:spPr>
        <p:txBody>
          <a:bodyPr wrap="square">
            <a:spAutoFit/>
          </a:bodyPr>
          <a:lstStyle/>
          <a:p>
            <a:pPr marL="457200" indent="450215" algn="ctr">
              <a:lnSpc>
                <a:spcPct val="115000"/>
              </a:lnSpc>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21. Условием выполнения </a:t>
            </a:r>
            <a:r>
              <a:rPr lang="ru-RU" sz="2800" b="1" u="sng" dirty="0">
                <a:latin typeface="Times New Roman" panose="02020603050405020304" pitchFamily="18" charset="0"/>
                <a:ea typeface="Calibri" panose="020F0502020204030204" pitchFamily="34" charset="0"/>
                <a:cs typeface="Times New Roman" panose="02020603050405020304" pitchFamily="18" charset="0"/>
              </a:rPr>
              <a:t>норм</a:t>
            </a:r>
            <a:r>
              <a:rPr lang="ru-RU" sz="2400" b="1" dirty="0">
                <a:latin typeface="Times New Roman" panose="02020603050405020304" pitchFamily="18" charset="0"/>
                <a:ea typeface="Calibri" panose="020F0502020204030204" pitchFamily="34" charset="0"/>
                <a:cs typeface="Times New Roman" panose="02020603050405020304" pitchFamily="18" charset="0"/>
              </a:rPr>
              <a:t> для всех видов программ является количество участников (пар, групп, экипажей, команд спортсменов):</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0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CFBD23B-6125-418F-BFA4-BEA48C7EEB71}"/>
              </a:ext>
            </a:extLst>
          </p:cNvPr>
          <p:cNvSpPr/>
          <p:nvPr/>
        </p:nvSpPr>
        <p:spPr>
          <a:xfrm>
            <a:off x="1198487" y="328474"/>
            <a:ext cx="9259409" cy="1828001"/>
          </a:xfrm>
          <a:prstGeom prst="rect">
            <a:avLst/>
          </a:prstGeom>
        </p:spPr>
        <p:txBody>
          <a:bodyPr wrap="square">
            <a:spAutoFit/>
          </a:bodyPr>
          <a:lstStyle/>
          <a:p>
            <a:pPr indent="450215" algn="ctr">
              <a:lnSpc>
                <a:spcPct val="115000"/>
              </a:lnSpc>
              <a:spcAft>
                <a:spcPts val="0"/>
              </a:spcAft>
            </a:pPr>
            <a:r>
              <a:rPr lang="ru-RU" sz="2400" b="1" dirty="0">
                <a:latin typeface="Times New Roman" panose="02020603050405020304" pitchFamily="18" charset="0"/>
                <a:ea typeface="Calibri" panose="020F0502020204030204" pitchFamily="34" charset="0"/>
              </a:rPr>
              <a:t>24. Для всех видов спорта условиями выполнения </a:t>
            </a:r>
            <a:r>
              <a:rPr lang="ru-RU" sz="2800" b="1" u="sng" dirty="0">
                <a:latin typeface="Times New Roman" panose="02020603050405020304" pitchFamily="18" charset="0"/>
                <a:ea typeface="Calibri" panose="020F0502020204030204" pitchFamily="34" charset="0"/>
              </a:rPr>
              <a:t>требований</a:t>
            </a:r>
            <a:r>
              <a:rPr lang="ru-RU" sz="2400" b="1" dirty="0">
                <a:latin typeface="Times New Roman" panose="02020603050405020304" pitchFamily="18" charset="0"/>
                <a:ea typeface="Calibri" panose="020F0502020204030204" pitchFamily="34" charset="0"/>
              </a:rPr>
              <a:t> на международных, всероссийских, межрегиональных, региональных и иных соревнованиях являются:</a:t>
            </a:r>
          </a:p>
        </p:txBody>
      </p:sp>
      <p:sp>
        <p:nvSpPr>
          <p:cNvPr id="3" name="Прямоугольник 2">
            <a:extLst>
              <a:ext uri="{FF2B5EF4-FFF2-40B4-BE49-F238E27FC236}">
                <a16:creationId xmlns:a16="http://schemas.microsoft.com/office/drawing/2014/main" id="{48FB2DFB-9094-4F68-A700-A34049E1E776}"/>
              </a:ext>
            </a:extLst>
          </p:cNvPr>
          <p:cNvSpPr/>
          <p:nvPr/>
        </p:nvSpPr>
        <p:spPr>
          <a:xfrm>
            <a:off x="732407" y="1982110"/>
            <a:ext cx="10727185" cy="4247317"/>
          </a:xfrm>
          <a:prstGeom prst="rect">
            <a:avLst/>
          </a:prstGeom>
        </p:spPr>
        <p:txBody>
          <a:bodyPr wrap="square">
            <a:spAutoFit/>
          </a:bodyPr>
          <a:lstStyle/>
          <a:p>
            <a:pPr marL="457200"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количество побед над спортсменами равного или более высокого спортивного звания или спортивного разряда, одержанных в течение периода, установленного в требованиях, в том числе по качеству победы – «чистой победе» или по победе с явным преимуществом (для видов спорта, в которых данное условие не является требованием);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tabLst>
                <a:tab pos="630555" algn="l"/>
              </a:tabLst>
            </a:pPr>
            <a:r>
              <a:rPr lang="ru-RU" sz="2000" b="1" u="sng" dirty="0">
                <a:latin typeface="Times New Roman" panose="02020603050405020304" pitchFamily="18" charset="0"/>
                <a:ea typeface="Calibri" panose="020F0502020204030204" pitchFamily="34" charset="0"/>
                <a:cs typeface="Times New Roman" panose="02020603050405020304" pitchFamily="18" charset="0"/>
              </a:rPr>
              <a:t>количество участников </a:t>
            </a:r>
            <a:r>
              <a:rPr lang="ru-RU" sz="2000" dirty="0">
                <a:latin typeface="Times New Roman" panose="02020603050405020304" pitchFamily="18" charset="0"/>
                <a:ea typeface="Calibri" panose="020F0502020204030204" pitchFamily="34" charset="0"/>
                <a:cs typeface="Times New Roman" panose="02020603050405020304" pitchFamily="18" charset="0"/>
              </a:rPr>
              <a:t>(пар, групп, экипажей, команд спортсменов) в виде программы: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tabLst>
                <a:tab pos="630555" algn="l"/>
              </a:tabLst>
            </a:pPr>
            <a:r>
              <a:rPr lang="ru-RU" sz="2000" b="1" u="sng" dirty="0">
                <a:latin typeface="Times New Roman" panose="02020603050405020304" pitchFamily="18" charset="0"/>
                <a:ea typeface="Calibri" panose="020F0502020204030204" pitchFamily="34" charset="0"/>
                <a:cs typeface="Times New Roman" panose="02020603050405020304" pitchFamily="18" charset="0"/>
              </a:rPr>
              <a:t>не менее 6 </a:t>
            </a:r>
            <a:r>
              <a:rPr lang="ru-RU" sz="2000" dirty="0">
                <a:latin typeface="Times New Roman" panose="02020603050405020304" pitchFamily="18" charset="0"/>
                <a:ea typeface="Calibri" panose="020F0502020204030204" pitchFamily="34" charset="0"/>
                <a:cs typeface="Times New Roman" panose="02020603050405020304" pitchFamily="18" charset="0"/>
              </a:rPr>
              <a:t>(за исключением видов спорта, которыми занимаются инвалиды и лица с ограниченными возможностями здоровья);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tabLst>
                <a:tab pos="630555"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не менее 5 (для видов спорта, которыми занимаются инвалиды и лица с ограниченными возможностями здоровья);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Calibri" panose="020F0502020204030204" pitchFamily="34" charset="0"/>
              </a:rPr>
              <a:t>	количество игр (для командных игровых видов спорта), сыгранных в соответствующем соревновании, предусмотренном пунктом 11 Положения, в составе команды спортсменов.</a:t>
            </a:r>
            <a:endParaRPr lang="ru-RU" sz="2000" dirty="0"/>
          </a:p>
        </p:txBody>
      </p:sp>
    </p:spTree>
    <p:extLst>
      <p:ext uri="{BB962C8B-B14F-4D97-AF65-F5344CB8AC3E}">
        <p14:creationId xmlns:p14="http://schemas.microsoft.com/office/powerpoint/2010/main" val="285248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9E1F7775-948F-4DDD-88CB-B9140AE9F4D7}"/>
              </a:ext>
            </a:extLst>
          </p:cNvPr>
          <p:cNvSpPr/>
          <p:nvPr/>
        </p:nvSpPr>
        <p:spPr>
          <a:xfrm>
            <a:off x="1795508" y="663229"/>
            <a:ext cx="8600983" cy="1479700"/>
          </a:xfrm>
          <a:prstGeom prst="rect">
            <a:avLst/>
          </a:prstGeom>
        </p:spPr>
        <p:txBody>
          <a:bodyPr wrap="square">
            <a:spAutoFit/>
          </a:bodyPr>
          <a:lstStyle/>
          <a:p>
            <a:pPr indent="450215" algn="just">
              <a:lnSpc>
                <a:spcPct val="115000"/>
              </a:lnSpc>
              <a:spcAft>
                <a:spcPts val="0"/>
              </a:spcAft>
            </a:pPr>
            <a:r>
              <a:rPr lang="ru-RU" sz="2000" b="1" dirty="0">
                <a:latin typeface="Times New Roman" panose="02020603050405020304" pitchFamily="18" charset="0"/>
                <a:ea typeface="Calibri" panose="020F0502020204030204" pitchFamily="34" charset="0"/>
              </a:rPr>
              <a:t>25. Условиями выполнения требований на </a:t>
            </a:r>
            <a:r>
              <a:rPr lang="ru-RU" sz="2000" b="1" u="sng" dirty="0">
                <a:latin typeface="Times New Roman" panose="02020603050405020304" pitchFamily="18" charset="0"/>
                <a:ea typeface="Calibri" panose="020F0502020204030204" pitchFamily="34" charset="0"/>
              </a:rPr>
              <a:t>всероссийских</a:t>
            </a:r>
            <a:r>
              <a:rPr lang="ru-RU" sz="2000" b="1" dirty="0">
                <a:latin typeface="Times New Roman" panose="02020603050405020304" pitchFamily="18" charset="0"/>
                <a:ea typeface="Calibri" panose="020F0502020204030204" pitchFamily="34" charset="0"/>
              </a:rPr>
              <a:t> соревнованиях является наличие </a:t>
            </a:r>
            <a:r>
              <a:rPr lang="ru-RU" sz="2000" b="1" u="sng" dirty="0">
                <a:latin typeface="Times New Roman" panose="02020603050405020304" pitchFamily="18" charset="0"/>
                <a:ea typeface="Calibri" panose="020F0502020204030204" pitchFamily="34" charset="0"/>
              </a:rPr>
              <a:t>необходимого количества субъектов </a:t>
            </a:r>
            <a:r>
              <a:rPr lang="ru-RU" sz="2000" b="1" dirty="0">
                <a:latin typeface="Times New Roman" panose="02020603050405020304" pitchFamily="18" charset="0"/>
                <a:ea typeface="Calibri" panose="020F0502020204030204" pitchFamily="34" charset="0"/>
              </a:rPr>
              <a:t>Российской Федерации, спортивные сборные команды которых участвовали во всероссийском соревновании:</a:t>
            </a:r>
          </a:p>
        </p:txBody>
      </p:sp>
      <p:sp>
        <p:nvSpPr>
          <p:cNvPr id="3" name="Прямоугольник 2">
            <a:extLst>
              <a:ext uri="{FF2B5EF4-FFF2-40B4-BE49-F238E27FC236}">
                <a16:creationId xmlns:a16="http://schemas.microsoft.com/office/drawing/2014/main" id="{2D07DAFF-6AF4-4E4C-B914-C7A9B1D3FE82}"/>
              </a:ext>
            </a:extLst>
          </p:cNvPr>
          <p:cNvSpPr/>
          <p:nvPr/>
        </p:nvSpPr>
        <p:spPr>
          <a:xfrm>
            <a:off x="577049" y="2448391"/>
            <a:ext cx="11070455" cy="1323439"/>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	</a:t>
            </a:r>
            <a:r>
              <a:rPr lang="ru-RU" sz="2000" dirty="0">
                <a:latin typeface="Times New Roman" panose="02020603050405020304" pitchFamily="18" charset="0"/>
                <a:ea typeface="Calibri" panose="020F0502020204030204" pitchFamily="34" charset="0"/>
              </a:rPr>
              <a:t>для всех видов спорта (за исключением видов спорта, которые развиваются общероссийскими спортивными федерациями в соответствии с частью 4 статьи 14 Федерального закона) ‒ не менее 25% субъектов Российской Федерации от общего количества субъектов Российской Федерации;</a:t>
            </a:r>
            <a:endParaRPr lang="ru-RU" sz="2000" dirty="0"/>
          </a:p>
        </p:txBody>
      </p:sp>
      <p:sp>
        <p:nvSpPr>
          <p:cNvPr id="6" name="Прямоугольник 5">
            <a:extLst>
              <a:ext uri="{FF2B5EF4-FFF2-40B4-BE49-F238E27FC236}">
                <a16:creationId xmlns:a16="http://schemas.microsoft.com/office/drawing/2014/main" id="{A190F2EA-A5CA-456E-A44B-E8FE34818B91}"/>
              </a:ext>
            </a:extLst>
          </p:cNvPr>
          <p:cNvSpPr/>
          <p:nvPr/>
        </p:nvSpPr>
        <p:spPr>
          <a:xfrm>
            <a:off x="560773" y="3919423"/>
            <a:ext cx="11070454" cy="2308324"/>
          </a:xfrm>
          <a:prstGeom prst="rect">
            <a:avLst/>
          </a:prstGeom>
        </p:spPr>
        <p:txBody>
          <a:bodyPr wrap="square">
            <a:spAutoFit/>
          </a:bodyPr>
          <a:lstStyle/>
          <a:p>
            <a:pPr indent="450215" algn="just">
              <a:spcAft>
                <a:spcPts val="0"/>
              </a:spcAft>
            </a:pPr>
            <a:r>
              <a:rPr lang="en-US" sz="2400" b="1" dirty="0">
                <a:latin typeface="Times New Roman" panose="02020603050405020304" pitchFamily="18" charset="0"/>
                <a:ea typeface="Calibri" panose="020F0502020204030204" pitchFamily="34" charset="0"/>
              </a:rPr>
              <a:t>	</a:t>
            </a:r>
            <a:r>
              <a:rPr lang="ru-RU" sz="2400" b="1" dirty="0">
                <a:latin typeface="Times New Roman" panose="02020603050405020304" pitchFamily="18" charset="0"/>
                <a:ea typeface="Calibri" panose="020F0502020204030204" pitchFamily="34" charset="0"/>
              </a:rPr>
              <a:t>для видов спорта, которые развиваются общероссийскими спортивными федерациями в соответствии с частью 4 статьи 14 Федерального закона, – не менее 80% субъектов Российской Федерации, на территориях которых осуществляли свою деятельность региональные спортивные федерации по соответствующему виду спорта, на день начала проведения соревнования.</a:t>
            </a:r>
          </a:p>
        </p:txBody>
      </p:sp>
    </p:spTree>
    <p:extLst>
      <p:ext uri="{BB962C8B-B14F-4D97-AF65-F5344CB8AC3E}">
        <p14:creationId xmlns:p14="http://schemas.microsoft.com/office/powerpoint/2010/main" val="264337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B761FC92-EC6D-4A68-B377-61946D292DA0}"/>
              </a:ext>
            </a:extLst>
          </p:cNvPr>
          <p:cNvSpPr/>
          <p:nvPr/>
        </p:nvSpPr>
        <p:spPr>
          <a:xfrm>
            <a:off x="2487226" y="838767"/>
            <a:ext cx="7217546" cy="830997"/>
          </a:xfrm>
          <a:prstGeom prst="rect">
            <a:avLst/>
          </a:prstGeom>
        </p:spPr>
        <p:txBody>
          <a:bodyPr wrap="square">
            <a:spAutoFit/>
          </a:bodyPr>
          <a:lstStyle/>
          <a:p>
            <a:pPr algn="ctr">
              <a:spcAft>
                <a:spcPts val="0"/>
              </a:spcAft>
            </a:pPr>
            <a:r>
              <a:rPr lang="ru-RU" sz="2400" b="1" dirty="0">
                <a:latin typeface="Times New Roman" panose="02020603050405020304" pitchFamily="18" charset="0"/>
                <a:ea typeface="Times New Roman" panose="02020603050405020304" pitchFamily="18" charset="0"/>
              </a:rPr>
              <a:t>Федеральный Закон </a:t>
            </a:r>
          </a:p>
          <a:p>
            <a:pPr algn="ctr">
              <a:spcAft>
                <a:spcPts val="0"/>
              </a:spcAft>
            </a:pPr>
            <a:r>
              <a:rPr lang="ru-RU" sz="2400" b="1" dirty="0">
                <a:latin typeface="Times New Roman" panose="02020603050405020304" pitchFamily="18" charset="0"/>
                <a:ea typeface="Times New Roman" panose="02020603050405020304" pitchFamily="18" charset="0"/>
              </a:rPr>
              <a:t>«О физической культуре и спорте в РФ»</a:t>
            </a:r>
            <a:endParaRPr lang="ru-RU" sz="2400" dirty="0">
              <a:effectLst/>
              <a:latin typeface="Times New Roman" panose="02020603050405020304" pitchFamily="18"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96A0C1B7-E3C7-4680-A973-BDED66EC63C2}"/>
              </a:ext>
            </a:extLst>
          </p:cNvPr>
          <p:cNvSpPr/>
          <p:nvPr/>
        </p:nvSpPr>
        <p:spPr>
          <a:xfrm>
            <a:off x="1606858" y="2777321"/>
            <a:ext cx="8939814" cy="2585323"/>
          </a:xfrm>
          <a:prstGeom prst="rect">
            <a:avLst/>
          </a:prstGeom>
        </p:spPr>
        <p:txBody>
          <a:bodyPr wrap="square">
            <a:spAutoFit/>
          </a:bodyPr>
          <a:lstStyle/>
          <a:p>
            <a:pPr algn="just"/>
            <a:r>
              <a:rPr lang="ru-RU" dirty="0">
                <a:latin typeface="Arial Narrow" panose="020B0606020202030204" pitchFamily="34" charset="0"/>
                <a:ea typeface="Times New Roman" panose="02020603050405020304" pitchFamily="18" charset="0"/>
              </a:rPr>
              <a:t>4. В связи со сложностью и с иными особенностями вида или видов спорта, развитие которых осуществляется общественной организацией, возможны получение ею государственной аккредитации и приобретение ею статуса общероссийской спортивной федерации, если ее членами и (или) структурными подразделениями являются региональные спортивные федерации, осуществляющие свою деятельность на территориях менее чем половины субъектов Российской Федерации. </a:t>
            </a:r>
            <a:r>
              <a:rPr lang="ru-RU" b="1" u="sng" dirty="0">
                <a:latin typeface="Arial Narrow" panose="020B0606020202030204" pitchFamily="34" charset="0"/>
                <a:ea typeface="Times New Roman" panose="02020603050405020304" pitchFamily="18" charset="0"/>
              </a:rPr>
              <a:t>Перечень таких видов спорта определяется </a:t>
            </a:r>
            <a:r>
              <a:rPr lang="ru-RU" dirty="0">
                <a:latin typeface="Arial Narrow" panose="020B0606020202030204" pitchFamily="34" charset="0"/>
                <a:ea typeface="Times New Roman" panose="02020603050405020304" pitchFamily="18" charset="0"/>
              </a:rPr>
              <a:t>федеральным органом исполнительной власти в области физической культуры и спорта с учетом мнения Олимпийского комитета России, Паралимпийского комитета России </a:t>
            </a:r>
            <a:r>
              <a:rPr lang="ru-RU" b="1" u="sng" dirty="0">
                <a:latin typeface="Arial Narrow" panose="020B0606020202030204" pitchFamily="34" charset="0"/>
                <a:ea typeface="Times New Roman" panose="02020603050405020304" pitchFamily="18" charset="0"/>
              </a:rPr>
              <a:t>и утверждается указанным федеральным органом исполнительной власти</a:t>
            </a:r>
            <a:endParaRPr lang="ru-RU" b="1" u="sng" dirty="0">
              <a:latin typeface="Arial Narrow" panose="020B0606020202030204" pitchFamily="34" charset="0"/>
            </a:endParaRPr>
          </a:p>
        </p:txBody>
      </p:sp>
    </p:spTree>
    <p:extLst>
      <p:ext uri="{BB962C8B-B14F-4D97-AF65-F5344CB8AC3E}">
        <p14:creationId xmlns:p14="http://schemas.microsoft.com/office/powerpoint/2010/main" val="364585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698090F6-ECC2-4227-A812-BB258D0E2F09}"/>
              </a:ext>
            </a:extLst>
          </p:cNvPr>
          <p:cNvSpPr/>
          <p:nvPr/>
        </p:nvSpPr>
        <p:spPr>
          <a:xfrm>
            <a:off x="363984" y="653554"/>
            <a:ext cx="11620870" cy="4939814"/>
          </a:xfrm>
          <a:prstGeom prst="rect">
            <a:avLst/>
          </a:prstGeom>
        </p:spPr>
        <p:txBody>
          <a:bodyPr wrap="square">
            <a:spAutoFit/>
          </a:bodyPr>
          <a:lstStyle/>
          <a:p>
            <a:pPr marL="3420745" algn="ctr">
              <a:spcAft>
                <a:spcPts val="0"/>
              </a:spcAft>
            </a:pPr>
            <a:r>
              <a:rPr lang="ru-RU" sz="1600" spc="-20" dirty="0">
                <a:solidFill>
                  <a:srgbClr val="000000"/>
                </a:solidFill>
                <a:latin typeface="Times New Roman" panose="02020603050405020304" pitchFamily="18" charset="0"/>
                <a:ea typeface="Calibri" panose="020F0502020204030204" pitchFamily="34" charset="0"/>
              </a:rPr>
              <a:t>УТВЕРЖДЕН</a:t>
            </a:r>
            <a:endParaRPr lang="ru-RU" sz="1600" dirty="0">
              <a:latin typeface="Times New Roman" panose="02020603050405020304" pitchFamily="18" charset="0"/>
              <a:ea typeface="Calibri" panose="020F0502020204030204" pitchFamily="34" charset="0"/>
            </a:endParaRPr>
          </a:p>
          <a:p>
            <a:pPr marL="3420745" algn="ctr">
              <a:spcAft>
                <a:spcPts val="0"/>
              </a:spcAft>
            </a:pPr>
            <a:r>
              <a:rPr lang="ru-RU" sz="1600" spc="-20" dirty="0">
                <a:solidFill>
                  <a:srgbClr val="000000"/>
                </a:solidFill>
                <a:latin typeface="Times New Roman" panose="02020603050405020304" pitchFamily="18" charset="0"/>
                <a:ea typeface="Calibri" panose="020F0502020204030204" pitchFamily="34" charset="0"/>
              </a:rPr>
              <a:t>приказом Минспорта России</a:t>
            </a:r>
            <a:endParaRPr lang="ru-RU" sz="1600" dirty="0">
              <a:latin typeface="Times New Roman" panose="02020603050405020304" pitchFamily="18" charset="0"/>
              <a:ea typeface="Calibri" panose="020F0502020204030204" pitchFamily="34" charset="0"/>
            </a:endParaRPr>
          </a:p>
          <a:p>
            <a:pPr marL="3420745" algn="ctr">
              <a:spcAft>
                <a:spcPts val="0"/>
              </a:spcAft>
            </a:pPr>
            <a:r>
              <a:rPr lang="ru-RU" sz="1600" spc="-20" dirty="0">
                <a:solidFill>
                  <a:srgbClr val="000000"/>
                </a:solidFill>
                <a:latin typeface="Times New Roman" panose="02020603050405020304" pitchFamily="18" charset="0"/>
                <a:ea typeface="Calibri" panose="020F0502020204030204" pitchFamily="34" charset="0"/>
              </a:rPr>
              <a:t>от «13» августа 2019 г. № 646</a:t>
            </a:r>
            <a:endParaRPr lang="ru-RU" sz="1600" dirty="0">
              <a:latin typeface="Times New Roman" panose="02020603050405020304" pitchFamily="18" charset="0"/>
              <a:ea typeface="Calibri" panose="020F0502020204030204" pitchFamily="34" charset="0"/>
            </a:endParaRPr>
          </a:p>
          <a:p>
            <a:pPr algn="ctr">
              <a:spcAft>
                <a:spcPts val="0"/>
              </a:spcAft>
            </a:pPr>
            <a:endParaRPr lang="en-US" sz="2000" b="1" dirty="0">
              <a:latin typeface="Times New Roman" panose="02020603050405020304" pitchFamily="18" charset="0"/>
              <a:ea typeface="Calibri" panose="020F0502020204030204" pitchFamily="34" charset="0"/>
            </a:endParaRPr>
          </a:p>
          <a:p>
            <a:pPr algn="ctr">
              <a:spcAft>
                <a:spcPts val="0"/>
              </a:spcAft>
            </a:pPr>
            <a:r>
              <a:rPr lang="ru-RU" sz="2000" b="1" dirty="0">
                <a:latin typeface="Times New Roman" panose="02020603050405020304" pitchFamily="18" charset="0"/>
                <a:ea typeface="Calibri" panose="020F0502020204030204" pitchFamily="34" charset="0"/>
              </a:rPr>
              <a:t>П</a:t>
            </a:r>
            <a:r>
              <a:rPr lang="ru-RU" sz="2000" b="1" spc="-20" dirty="0">
                <a:latin typeface="Times New Roman" panose="02020603050405020304" pitchFamily="18" charset="0"/>
                <a:ea typeface="Calibri" panose="020F0502020204030204" pitchFamily="34" charset="0"/>
              </a:rPr>
              <a:t>еречень видов спорта, в связи со сложностью и с иными особенностями которых возможны получение общественной организацией, осуществляющей их развитие, государственной аккредитации и приобретение ею статуса общероссийской спортивной федерации, если ее членами и (или) структурными подразделениями являются региональные спортивные федерации, осуществляющие свою деятельность на территориях менее чем половины </a:t>
            </a:r>
            <a:br>
              <a:rPr lang="ru-RU" sz="2000" b="1" spc="-20" dirty="0">
                <a:latin typeface="Times New Roman" panose="02020603050405020304" pitchFamily="18" charset="0"/>
                <a:ea typeface="Calibri" panose="020F0502020204030204" pitchFamily="34" charset="0"/>
              </a:rPr>
            </a:br>
            <a:r>
              <a:rPr lang="ru-RU" sz="2000" b="1" spc="-20" dirty="0">
                <a:latin typeface="Times New Roman" panose="02020603050405020304" pitchFamily="18" charset="0"/>
                <a:ea typeface="Calibri" panose="020F0502020204030204" pitchFamily="34" charset="0"/>
              </a:rPr>
              <a:t>субъектов Российской Федерации</a:t>
            </a:r>
            <a:endParaRPr lang="ru-RU" sz="2000" dirty="0">
              <a:latin typeface="Times New Roman" panose="02020603050405020304" pitchFamily="18" charset="0"/>
              <a:ea typeface="Calibri" panose="020F0502020204030204" pitchFamily="34" charset="0"/>
            </a:endParaRPr>
          </a:p>
          <a:p>
            <a:pPr algn="ctr">
              <a:spcAft>
                <a:spcPts val="0"/>
              </a:spcAft>
            </a:pPr>
            <a:r>
              <a:rPr lang="ru-RU" sz="1600" b="1" spc="-20" dirty="0">
                <a:latin typeface="Times New Roman" panose="02020603050405020304" pitchFamily="18" charset="0"/>
                <a:ea typeface="Calibri" panose="020F0502020204030204" pitchFamily="34" charset="0"/>
              </a:rPr>
              <a:t> </a:t>
            </a:r>
            <a:endParaRPr lang="ru-RU" sz="1600" dirty="0">
              <a:latin typeface="Times New Roman" panose="02020603050405020304" pitchFamily="18" charset="0"/>
              <a:ea typeface="Calibri" panose="020F0502020204030204" pitchFamily="34" charset="0"/>
            </a:endParaRPr>
          </a:p>
          <a:p>
            <a:pPr algn="ctr">
              <a:spcAft>
                <a:spcPts val="0"/>
              </a:spcAft>
            </a:pPr>
            <a:r>
              <a:rPr lang="ru-RU" sz="1100" spc="-20" dirty="0">
                <a:solidFill>
                  <a:srgbClr val="000000"/>
                </a:solidFill>
                <a:latin typeface="Times New Roman" panose="02020603050405020304" pitchFamily="18" charset="0"/>
                <a:ea typeface="Calibri" panose="020F0502020204030204" pitchFamily="34" charset="0"/>
              </a:rPr>
              <a:t>Акробатический рок-н-ролл</a:t>
            </a:r>
            <a:endParaRPr lang="ru-RU" sz="1100" dirty="0">
              <a:latin typeface="Times New Roman" panose="02020603050405020304" pitchFamily="18" charset="0"/>
              <a:ea typeface="Calibri" panose="020F0502020204030204" pitchFamily="34" charset="0"/>
            </a:endParaRPr>
          </a:p>
          <a:p>
            <a:pPr algn="ctr">
              <a:spcAft>
                <a:spcPts val="0"/>
              </a:spcAft>
            </a:pPr>
            <a:r>
              <a:rPr lang="ru-RU" sz="1100" spc="-20" dirty="0">
                <a:solidFill>
                  <a:srgbClr val="000000"/>
                </a:solidFill>
                <a:latin typeface="Times New Roman" panose="02020603050405020304" pitchFamily="18" charset="0"/>
                <a:ea typeface="Calibri" panose="020F0502020204030204" pitchFamily="34" charset="0"/>
              </a:rPr>
              <a:t>Альпинизм</a:t>
            </a:r>
            <a:endParaRPr lang="ru-RU" sz="1100" dirty="0">
              <a:latin typeface="Times New Roman" panose="02020603050405020304" pitchFamily="18" charset="0"/>
              <a:ea typeface="Calibri" panose="020F0502020204030204" pitchFamily="34" charset="0"/>
            </a:endParaRPr>
          </a:p>
          <a:p>
            <a:pPr algn="ctr">
              <a:spcAft>
                <a:spcPts val="0"/>
              </a:spcAft>
            </a:pPr>
            <a:r>
              <a:rPr lang="ru-RU" sz="1100" spc="-20" dirty="0">
                <a:solidFill>
                  <a:srgbClr val="000000"/>
                </a:solidFill>
                <a:latin typeface="Times New Roman" panose="02020603050405020304" pitchFamily="18" charset="0"/>
                <a:ea typeface="Calibri" panose="020F0502020204030204" pitchFamily="34" charset="0"/>
              </a:rPr>
              <a:t>Бейсбол</a:t>
            </a:r>
            <a:endParaRPr lang="ru-RU" sz="1100" dirty="0">
              <a:latin typeface="Times New Roman" panose="02020603050405020304" pitchFamily="18" charset="0"/>
              <a:ea typeface="Calibri" panose="020F0502020204030204" pitchFamily="34" charset="0"/>
            </a:endParaRPr>
          </a:p>
          <a:p>
            <a:pPr algn="ctr">
              <a:spcAft>
                <a:spcPts val="0"/>
              </a:spcAft>
            </a:pPr>
            <a:r>
              <a:rPr lang="ru-RU" sz="3600" b="1" u="sng" spc="-20" dirty="0">
                <a:solidFill>
                  <a:srgbClr val="000000"/>
                </a:solidFill>
                <a:latin typeface="Times New Roman" panose="02020603050405020304" pitchFamily="18" charset="0"/>
                <a:ea typeface="Calibri" panose="020F0502020204030204" pitchFamily="34" charset="0"/>
              </a:rPr>
              <a:t>Горнолыжный спорт</a:t>
            </a:r>
            <a:endParaRPr lang="ru-RU" sz="3600" b="1" u="sng" dirty="0">
              <a:latin typeface="Times New Roman" panose="02020603050405020304" pitchFamily="18" charset="0"/>
              <a:ea typeface="Calibri" panose="020F0502020204030204" pitchFamily="34" charset="0"/>
            </a:endParaRPr>
          </a:p>
          <a:p>
            <a:pPr algn="ctr">
              <a:spcAft>
                <a:spcPts val="0"/>
              </a:spcAft>
            </a:pPr>
            <a:r>
              <a:rPr lang="ru-RU" sz="1050" spc="-20" dirty="0">
                <a:solidFill>
                  <a:srgbClr val="000000"/>
                </a:solidFill>
                <a:latin typeface="Times New Roman" panose="02020603050405020304" pitchFamily="18" charset="0"/>
                <a:ea typeface="Calibri" panose="020F0502020204030204" pitchFamily="34" charset="0"/>
              </a:rPr>
              <a:t>Гребля на байдарках и каноэ</a:t>
            </a:r>
            <a:endParaRPr lang="ru-RU" sz="1050" dirty="0">
              <a:latin typeface="Times New Roman" panose="02020603050405020304" pitchFamily="18" charset="0"/>
              <a:ea typeface="Calibri" panose="020F0502020204030204" pitchFamily="34" charset="0"/>
            </a:endParaRPr>
          </a:p>
          <a:p>
            <a:pPr algn="ctr">
              <a:spcAft>
                <a:spcPts val="0"/>
              </a:spcAft>
            </a:pPr>
            <a:r>
              <a:rPr lang="ru-RU" sz="1050" spc="-20" dirty="0">
                <a:solidFill>
                  <a:srgbClr val="000000"/>
                </a:solidFill>
                <a:latin typeface="Times New Roman" panose="02020603050405020304" pitchFamily="18" charset="0"/>
                <a:ea typeface="Calibri" panose="020F0502020204030204" pitchFamily="34" charset="0"/>
              </a:rPr>
              <a:t>Гребной слалом</a:t>
            </a:r>
            <a:endParaRPr lang="ru-RU" sz="1050" dirty="0">
              <a:latin typeface="Times New Roman" panose="02020603050405020304" pitchFamily="18" charset="0"/>
              <a:ea typeface="Calibri" panose="020F0502020204030204" pitchFamily="34" charset="0"/>
            </a:endParaRPr>
          </a:p>
          <a:p>
            <a:pPr algn="ctr">
              <a:spcAft>
                <a:spcPts val="0"/>
              </a:spcAft>
            </a:pPr>
            <a:r>
              <a:rPr lang="ru-RU" sz="1050" spc="-20" dirty="0">
                <a:solidFill>
                  <a:srgbClr val="000000"/>
                </a:solidFill>
                <a:latin typeface="Times New Roman" panose="02020603050405020304" pitchFamily="18" charset="0"/>
                <a:ea typeface="Calibri" panose="020F0502020204030204" pitchFamily="34" charset="0"/>
              </a:rPr>
              <a:t>Гребной спорт</a:t>
            </a:r>
            <a:endParaRPr lang="ru-RU" sz="1050" dirty="0">
              <a:latin typeface="Times New Roman" panose="02020603050405020304" pitchFamily="18" charset="0"/>
              <a:ea typeface="Calibri" panose="020F0502020204030204" pitchFamily="34" charset="0"/>
            </a:endParaRPr>
          </a:p>
          <a:p>
            <a:pPr algn="ctr">
              <a:spcAft>
                <a:spcPts val="0"/>
              </a:spcAft>
            </a:pPr>
            <a:r>
              <a:rPr lang="ru-RU" sz="1050" spc="-20" dirty="0">
                <a:solidFill>
                  <a:srgbClr val="000000"/>
                </a:solidFill>
                <a:latin typeface="Times New Roman" panose="02020603050405020304" pitchFamily="18" charset="0"/>
                <a:ea typeface="Calibri" panose="020F0502020204030204" pitchFamily="34" charset="0"/>
              </a:rPr>
              <a:t>Кёрлинг</a:t>
            </a:r>
            <a:endParaRPr lang="ru-RU" sz="10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0307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1A67D715-85E5-49D1-A348-F0A0DBABEBFD}"/>
              </a:ext>
            </a:extLst>
          </p:cNvPr>
          <p:cNvSpPr/>
          <p:nvPr/>
        </p:nvSpPr>
        <p:spPr>
          <a:xfrm>
            <a:off x="1835165" y="577451"/>
            <a:ext cx="8507319" cy="1446550"/>
          </a:xfrm>
          <a:prstGeom prst="rect">
            <a:avLst/>
          </a:prstGeom>
        </p:spPr>
        <p:txBody>
          <a:bodyPr wrap="square">
            <a:spAutoFit/>
          </a:bodyPr>
          <a:lstStyle/>
          <a:p>
            <a:pPr algn="ctr"/>
            <a:r>
              <a:rPr lang="ru-RU" sz="2000" b="1" dirty="0">
                <a:latin typeface="Times New Roman" panose="02020603050405020304" pitchFamily="18" charset="0"/>
                <a:ea typeface="Calibri" panose="020F0502020204030204" pitchFamily="34" charset="0"/>
              </a:rPr>
              <a:t>25.1. Условиями выполнения </a:t>
            </a:r>
            <a:r>
              <a:rPr lang="ru-RU" sz="2800" b="1" u="sng" dirty="0">
                <a:latin typeface="Times New Roman" panose="02020603050405020304" pitchFamily="18" charset="0"/>
                <a:ea typeface="Calibri" panose="020F0502020204030204" pitchFamily="34" charset="0"/>
              </a:rPr>
              <a:t>требований</a:t>
            </a:r>
            <a:r>
              <a:rPr lang="ru-RU" sz="2000" b="1" dirty="0">
                <a:latin typeface="Times New Roman" panose="02020603050405020304" pitchFamily="18" charset="0"/>
                <a:ea typeface="Calibri" panose="020F0502020204030204" pitchFamily="34" charset="0"/>
              </a:rPr>
              <a:t> на межрегиональных соревнованиях является наличие необходимого количества субъектов Российской Федерации, спортивные сборные команды которых участвовали в межрегиональном соревновании:</a:t>
            </a:r>
            <a:endParaRPr lang="ru-RU" sz="2000" b="1" dirty="0"/>
          </a:p>
        </p:txBody>
      </p:sp>
      <p:sp>
        <p:nvSpPr>
          <p:cNvPr id="3" name="Прямоугольник 2">
            <a:extLst>
              <a:ext uri="{FF2B5EF4-FFF2-40B4-BE49-F238E27FC236}">
                <a16:creationId xmlns:a16="http://schemas.microsoft.com/office/drawing/2014/main" id="{B8661F96-D9EA-4421-96DA-21519E3F4BE9}"/>
              </a:ext>
            </a:extLst>
          </p:cNvPr>
          <p:cNvSpPr/>
          <p:nvPr/>
        </p:nvSpPr>
        <p:spPr>
          <a:xfrm>
            <a:off x="1074197" y="2087992"/>
            <a:ext cx="10209321" cy="1341008"/>
          </a:xfrm>
          <a:prstGeom prst="rect">
            <a:avLst/>
          </a:prstGeom>
        </p:spPr>
        <p:txBody>
          <a:bodyPr wrap="square">
            <a:spAutoFit/>
          </a:bodyPr>
          <a:lstStyle/>
          <a:p>
            <a:pPr indent="450215" algn="just">
              <a:lnSpc>
                <a:spcPct val="115000"/>
              </a:lnSpc>
              <a:spcAft>
                <a:spcPts val="0"/>
              </a:spcAft>
            </a:pPr>
            <a:r>
              <a:rPr lang="ru-RU" dirty="0">
                <a:latin typeface="Times New Roman" panose="02020603050405020304" pitchFamily="18" charset="0"/>
                <a:ea typeface="Calibri" panose="020F0502020204030204" pitchFamily="34" charset="0"/>
              </a:rPr>
              <a:t>для всех видов спорта (за исключением видов спорта, которые развиваются общероссийскими спортивными федерациями в соответствии с частью 4 статьи 14 Федерального закона) ‒ не менее 50% субъектов Российской Федерации от общего количества субъектов Российской Федерации, входящих в соответствующий федеральный округ или федеральные округа;</a:t>
            </a:r>
          </a:p>
        </p:txBody>
      </p:sp>
      <p:sp>
        <p:nvSpPr>
          <p:cNvPr id="6" name="Прямоугольник 5">
            <a:extLst>
              <a:ext uri="{FF2B5EF4-FFF2-40B4-BE49-F238E27FC236}">
                <a16:creationId xmlns:a16="http://schemas.microsoft.com/office/drawing/2014/main" id="{60708785-2556-4134-9BD8-607810112139}"/>
              </a:ext>
            </a:extLst>
          </p:cNvPr>
          <p:cNvSpPr/>
          <p:nvPr/>
        </p:nvSpPr>
        <p:spPr>
          <a:xfrm>
            <a:off x="1074198" y="3861702"/>
            <a:ext cx="10209320" cy="1694951"/>
          </a:xfrm>
          <a:prstGeom prst="rect">
            <a:avLst/>
          </a:prstGeom>
        </p:spPr>
        <p:txBody>
          <a:bodyPr wrap="square">
            <a:spAutoFit/>
          </a:bodyPr>
          <a:lstStyle/>
          <a:p>
            <a:pPr indent="450215" algn="just">
              <a:lnSpc>
                <a:spcPct val="115000"/>
              </a:lnSpc>
              <a:spcAft>
                <a:spcPts val="0"/>
              </a:spcAft>
            </a:pPr>
            <a:r>
              <a:rPr lang="ru-RU" b="1" dirty="0">
                <a:latin typeface="Times New Roman" panose="02020603050405020304" pitchFamily="18" charset="0"/>
                <a:ea typeface="Calibri" panose="020F0502020204030204" pitchFamily="34" charset="0"/>
              </a:rPr>
              <a:t>для видов спорта, которые развиваются общероссийскими спортивными федерациями в соответствии с частью 4 статьи 14 Федерального закона, – </a:t>
            </a:r>
            <a:r>
              <a:rPr lang="ru-RU" sz="2000" b="1" u="sng" dirty="0">
                <a:latin typeface="Times New Roman" panose="02020603050405020304" pitchFamily="18" charset="0"/>
                <a:ea typeface="Calibri" panose="020F0502020204030204" pitchFamily="34" charset="0"/>
              </a:rPr>
              <a:t>не менее 80% субъектов </a:t>
            </a:r>
            <a:r>
              <a:rPr lang="ru-RU" b="1" dirty="0">
                <a:latin typeface="Times New Roman" panose="02020603050405020304" pitchFamily="18" charset="0"/>
                <a:ea typeface="Calibri" panose="020F0502020204030204" pitchFamily="34" charset="0"/>
              </a:rPr>
              <a:t>Российской Федерации, входящих в соответствующий федеральный округ или федеральные округа, на территориях которых осуществляли свою деятельность региональные спортивные федерации по соответствующему виду спорта, на день начала проведения соревнования.</a:t>
            </a:r>
          </a:p>
        </p:txBody>
      </p:sp>
    </p:spTree>
    <p:extLst>
      <p:ext uri="{BB962C8B-B14F-4D97-AF65-F5344CB8AC3E}">
        <p14:creationId xmlns:p14="http://schemas.microsoft.com/office/powerpoint/2010/main" val="290207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125FEBD-D523-45E0-A6A3-ADEA87F77810}"/>
              </a:ext>
            </a:extLst>
          </p:cNvPr>
          <p:cNvPicPr>
            <a:picLocks noChangeAspect="1"/>
          </p:cNvPicPr>
          <p:nvPr/>
        </p:nvPicPr>
        <p:blipFill>
          <a:blip r:embed="rId2"/>
          <a:stretch>
            <a:fillRect/>
          </a:stretch>
        </p:blipFill>
        <p:spPr>
          <a:xfrm>
            <a:off x="0" y="0"/>
            <a:ext cx="12192000" cy="6858000"/>
          </a:xfrm>
          <a:prstGeom prst="rect">
            <a:avLst/>
          </a:prstGeom>
        </p:spPr>
      </p:pic>
      <p:sp>
        <p:nvSpPr>
          <p:cNvPr id="6" name="Стрелка: вниз 5">
            <a:extLst>
              <a:ext uri="{FF2B5EF4-FFF2-40B4-BE49-F238E27FC236}">
                <a16:creationId xmlns:a16="http://schemas.microsoft.com/office/drawing/2014/main" id="{054EB0E9-BD36-4A31-9E3B-06F740771E98}"/>
              </a:ext>
            </a:extLst>
          </p:cNvPr>
          <p:cNvSpPr/>
          <p:nvPr/>
        </p:nvSpPr>
        <p:spPr>
          <a:xfrm rot="2378061">
            <a:off x="4084833" y="2015713"/>
            <a:ext cx="390618" cy="1686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837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781AB2B-783F-48F1-A482-AA487EFA7047}"/>
              </a:ext>
            </a:extLst>
          </p:cNvPr>
          <p:cNvPicPr>
            <a:picLocks noChangeAspect="1"/>
          </p:cNvPicPr>
          <p:nvPr/>
        </p:nvPicPr>
        <p:blipFill>
          <a:blip r:embed="rId2"/>
          <a:stretch>
            <a:fillRect/>
          </a:stretch>
        </p:blipFill>
        <p:spPr>
          <a:xfrm>
            <a:off x="0" y="0"/>
            <a:ext cx="12192000" cy="6858000"/>
          </a:xfrm>
          <a:prstGeom prst="rect">
            <a:avLst/>
          </a:prstGeom>
        </p:spPr>
      </p:pic>
      <p:sp>
        <p:nvSpPr>
          <p:cNvPr id="5" name="Стрелка: вниз 4">
            <a:extLst>
              <a:ext uri="{FF2B5EF4-FFF2-40B4-BE49-F238E27FC236}">
                <a16:creationId xmlns:a16="http://schemas.microsoft.com/office/drawing/2014/main" id="{1BBE8343-CD28-48A3-BB35-85546B3F6588}"/>
              </a:ext>
            </a:extLst>
          </p:cNvPr>
          <p:cNvSpPr/>
          <p:nvPr/>
        </p:nvSpPr>
        <p:spPr>
          <a:xfrm rot="2378061">
            <a:off x="5212298" y="1438664"/>
            <a:ext cx="390618" cy="1686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187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A5469F51-85A8-43F8-AC30-8A22FDCE4DB0}"/>
              </a:ext>
            </a:extLst>
          </p:cNvPr>
          <p:cNvSpPr/>
          <p:nvPr/>
        </p:nvSpPr>
        <p:spPr>
          <a:xfrm>
            <a:off x="1784635" y="1491449"/>
            <a:ext cx="8622730" cy="4520597"/>
          </a:xfrm>
          <a:prstGeom prst="rect">
            <a:avLst/>
          </a:prstGeom>
        </p:spPr>
        <p:txBody>
          <a:bodyPr wrap="square">
            <a:spAutoFit/>
          </a:bodyPr>
          <a:lstStyle/>
          <a:p>
            <a:pPr marL="457200" indent="450215">
              <a:lnSpc>
                <a:spcPct val="115000"/>
              </a:lnSpc>
              <a:spcAft>
                <a:spcPts val="0"/>
              </a:spcAft>
              <a:tabLst>
                <a:tab pos="630555" algn="l"/>
              </a:tabLst>
            </a:pPr>
            <a:r>
              <a:rPr lang="ru-RU" sz="2800" b="1" dirty="0">
                <a:latin typeface="Times New Roman" panose="02020603050405020304" pitchFamily="18" charset="0"/>
                <a:ea typeface="Calibri" panose="020F0502020204030204" pitchFamily="34" charset="0"/>
                <a:cs typeface="Times New Roman" panose="02020603050405020304" pitchFamily="18" charset="0"/>
              </a:rPr>
              <a:t>2. Единая всероссийская спортивная классификация </a:t>
            </a:r>
            <a:r>
              <a:rPr lang="ru-RU" sz="2800" b="1" u="sng" dirty="0">
                <a:latin typeface="Times New Roman" panose="02020603050405020304" pitchFamily="18" charset="0"/>
                <a:ea typeface="Calibri" panose="020F0502020204030204" pitchFamily="34" charset="0"/>
                <a:cs typeface="Times New Roman" panose="02020603050405020304" pitchFamily="18" charset="0"/>
              </a:rPr>
              <a:t>устанавливает нормы и требования</a:t>
            </a:r>
            <a:r>
              <a:rPr lang="ru-RU" sz="2800" b="1" dirty="0">
                <a:latin typeface="Times New Roman" panose="02020603050405020304" pitchFamily="18" charset="0"/>
                <a:ea typeface="Calibri" panose="020F0502020204030204" pitchFamily="34" charset="0"/>
                <a:cs typeface="Times New Roman" panose="02020603050405020304" pitchFamily="18" charset="0"/>
              </a:rPr>
              <a:t>, выполнение которых необходимо </a:t>
            </a:r>
            <a:r>
              <a:rPr lang="ru-RU" sz="2800" b="1" u="sng" dirty="0">
                <a:latin typeface="Times New Roman" panose="02020603050405020304" pitchFamily="18" charset="0"/>
                <a:ea typeface="Calibri" panose="020F0502020204030204" pitchFamily="34" charset="0"/>
                <a:cs typeface="Times New Roman" panose="02020603050405020304" pitchFamily="18" charset="0"/>
              </a:rPr>
              <a:t>для присвоения соответствующих спортивных званий и спортивных разрядов по видам спорта</a:t>
            </a:r>
            <a:r>
              <a:rPr lang="ru-RU" sz="2800" b="1" dirty="0">
                <a:latin typeface="Times New Roman" panose="02020603050405020304" pitchFamily="18" charset="0"/>
                <a:ea typeface="Calibri" panose="020F0502020204030204" pitchFamily="34" charset="0"/>
                <a:cs typeface="Times New Roman" panose="02020603050405020304" pitchFamily="18" charset="0"/>
              </a:rPr>
              <a:t>, включенным во Всероссийский </a:t>
            </a:r>
            <a:r>
              <a:rPr lang="ru-RU" sz="2800" b="1"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реестр</a:t>
            </a:r>
            <a:r>
              <a:rPr lang="ru-RU" sz="2800" b="1" dirty="0">
                <a:latin typeface="Times New Roman" panose="02020603050405020304" pitchFamily="18" charset="0"/>
                <a:ea typeface="Calibri" panose="020F0502020204030204" pitchFamily="34" charset="0"/>
                <a:cs typeface="Times New Roman" panose="02020603050405020304" pitchFamily="18" charset="0"/>
              </a:rPr>
              <a:t> видов спорта (далее – ВРВС), а также условия выполнения этих норм и требований (далее нормы, требования и условия их выполнения).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255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2F5301D-BB26-443B-9FB4-AB26AAE44C0C}"/>
              </a:ext>
            </a:extLst>
          </p:cNvPr>
          <p:cNvPicPr>
            <a:picLocks noChangeAspect="1"/>
          </p:cNvPicPr>
          <p:nvPr/>
        </p:nvPicPr>
        <p:blipFill>
          <a:blip r:embed="rId2"/>
          <a:stretch>
            <a:fillRect/>
          </a:stretch>
        </p:blipFill>
        <p:spPr>
          <a:xfrm>
            <a:off x="0" y="0"/>
            <a:ext cx="12192000" cy="6858000"/>
          </a:xfrm>
          <a:prstGeom prst="rect">
            <a:avLst/>
          </a:prstGeom>
        </p:spPr>
      </p:pic>
      <p:sp>
        <p:nvSpPr>
          <p:cNvPr id="5" name="Стрелка: вниз 4">
            <a:extLst>
              <a:ext uri="{FF2B5EF4-FFF2-40B4-BE49-F238E27FC236}">
                <a16:creationId xmlns:a16="http://schemas.microsoft.com/office/drawing/2014/main" id="{E1A154FF-205D-482D-BBFF-5BCFA5142741}"/>
              </a:ext>
            </a:extLst>
          </p:cNvPr>
          <p:cNvSpPr/>
          <p:nvPr/>
        </p:nvSpPr>
        <p:spPr>
          <a:xfrm rot="2378061">
            <a:off x="5212298" y="1438664"/>
            <a:ext cx="390618" cy="1686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51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B3159DC-44A2-47D8-83C1-8D73FD8B788A}"/>
              </a:ext>
            </a:extLst>
          </p:cNvPr>
          <p:cNvPicPr>
            <a:picLocks noChangeAspect="1"/>
          </p:cNvPicPr>
          <p:nvPr/>
        </p:nvPicPr>
        <p:blipFill>
          <a:blip r:embed="rId2"/>
          <a:stretch>
            <a:fillRect/>
          </a:stretch>
        </p:blipFill>
        <p:spPr>
          <a:xfrm>
            <a:off x="0" y="0"/>
            <a:ext cx="12192000" cy="6858000"/>
          </a:xfrm>
          <a:prstGeom prst="rect">
            <a:avLst/>
          </a:prstGeom>
        </p:spPr>
      </p:pic>
      <p:sp>
        <p:nvSpPr>
          <p:cNvPr id="5" name="Стрелка: вниз 4">
            <a:extLst>
              <a:ext uri="{FF2B5EF4-FFF2-40B4-BE49-F238E27FC236}">
                <a16:creationId xmlns:a16="http://schemas.microsoft.com/office/drawing/2014/main" id="{9337BB20-BBD5-434C-B8C6-B213E2763B51}"/>
              </a:ext>
            </a:extLst>
          </p:cNvPr>
          <p:cNvSpPr/>
          <p:nvPr/>
        </p:nvSpPr>
        <p:spPr>
          <a:xfrm rot="2378061">
            <a:off x="2469100" y="1332131"/>
            <a:ext cx="390618" cy="1686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a:extLst>
              <a:ext uri="{FF2B5EF4-FFF2-40B4-BE49-F238E27FC236}">
                <a16:creationId xmlns:a16="http://schemas.microsoft.com/office/drawing/2014/main" id="{7DABF17B-7932-4968-A086-D86736EC4DFD}"/>
              </a:ext>
            </a:extLst>
          </p:cNvPr>
          <p:cNvSpPr/>
          <p:nvPr/>
        </p:nvSpPr>
        <p:spPr>
          <a:xfrm rot="2378061">
            <a:off x="9952974" y="1332132"/>
            <a:ext cx="390618" cy="1686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394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A6E1C29-3BA1-4E03-9A60-001FA6005DF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5669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7EAACF9E-C61B-42D2-8BBD-36F6F2C1727F}"/>
              </a:ext>
            </a:extLst>
          </p:cNvPr>
          <p:cNvSpPr/>
          <p:nvPr/>
        </p:nvSpPr>
        <p:spPr>
          <a:xfrm>
            <a:off x="1544715" y="278611"/>
            <a:ext cx="8913181" cy="1754326"/>
          </a:xfrm>
          <a:prstGeom prst="rect">
            <a:avLst/>
          </a:prstGeom>
        </p:spPr>
        <p:txBody>
          <a:bodyPr wrap="square">
            <a:spAutoFit/>
          </a:bodyPr>
          <a:lstStyle/>
          <a:p>
            <a:pPr indent="450215" algn="just">
              <a:spcAft>
                <a:spcPts val="0"/>
              </a:spcAft>
            </a:pPr>
            <a:r>
              <a:rPr lang="ru-RU" sz="2000" b="1" dirty="0">
                <a:latin typeface="Times New Roman" panose="02020603050405020304" pitchFamily="18" charset="0"/>
                <a:ea typeface="Calibri" panose="020F0502020204030204" pitchFamily="34" charset="0"/>
              </a:rPr>
              <a:t>27. Условием выполнения норм, требований является наличие </a:t>
            </a:r>
            <a:r>
              <a:rPr lang="ru-RU" sz="2800" b="1" u="sng" dirty="0">
                <a:latin typeface="Times New Roman" panose="02020603050405020304" pitchFamily="18" charset="0"/>
                <a:ea typeface="Calibri" panose="020F0502020204030204" pitchFamily="34" charset="0"/>
              </a:rPr>
              <a:t>необходимого количества спортивных судей </a:t>
            </a:r>
            <a:r>
              <a:rPr lang="ru-RU" sz="2000" b="1" dirty="0">
                <a:latin typeface="Times New Roman" panose="02020603050405020304" pitchFamily="18" charset="0"/>
                <a:ea typeface="Calibri" panose="020F0502020204030204" pitchFamily="34" charset="0"/>
              </a:rPr>
              <a:t>соответствующей квалификационной категории, осуществляющих судейство соревнований (за исключением международных соревнований), но не менее:</a:t>
            </a:r>
          </a:p>
        </p:txBody>
      </p:sp>
      <p:sp>
        <p:nvSpPr>
          <p:cNvPr id="3" name="Прямоугольник 2">
            <a:extLst>
              <a:ext uri="{FF2B5EF4-FFF2-40B4-BE49-F238E27FC236}">
                <a16:creationId xmlns:a16="http://schemas.microsoft.com/office/drawing/2014/main" id="{E6B99EAE-3737-46A3-BA1C-A8F5B3AEC575}"/>
              </a:ext>
            </a:extLst>
          </p:cNvPr>
          <p:cNvSpPr/>
          <p:nvPr/>
        </p:nvSpPr>
        <p:spPr>
          <a:xfrm>
            <a:off x="1" y="2032937"/>
            <a:ext cx="12191999" cy="565861"/>
          </a:xfrm>
          <a:prstGeom prst="rect">
            <a:avLst/>
          </a:prstGeom>
        </p:spPr>
        <p:txBody>
          <a:bodyPr wrap="square">
            <a:spAutoFit/>
          </a:bodyPr>
          <a:lstStyle/>
          <a:p>
            <a:pPr marL="457200" indent="450215" algn="just">
              <a:lnSpc>
                <a:spcPct val="115000"/>
              </a:lnSpc>
              <a:spcAft>
                <a:spcPts val="0"/>
              </a:spcAft>
              <a:tabLst>
                <a:tab pos="630555" algn="l"/>
              </a:tabLst>
            </a:pPr>
            <a:r>
              <a:rPr lang="ru-RU" sz="1400" dirty="0">
                <a:latin typeface="Arial Narrow" panose="020B0606020202030204" pitchFamily="34" charset="0"/>
                <a:ea typeface="Calibri" panose="020F0502020204030204" pitchFamily="34" charset="0"/>
                <a:cs typeface="Times New Roman" panose="02020603050405020304" pitchFamily="18" charset="0"/>
              </a:rPr>
              <a:t>3 спортивных судей квалификационной категории спортивного судьи «спортивный судья всероссийской категории» – для присвоения спортивных званий «</a:t>
            </a:r>
            <a:r>
              <a:rPr lang="ru-RU" sz="1400" b="1" dirty="0">
                <a:latin typeface="Arial Narrow" panose="020B0606020202030204" pitchFamily="34" charset="0"/>
                <a:ea typeface="Calibri" panose="020F0502020204030204" pitchFamily="34" charset="0"/>
                <a:cs typeface="Times New Roman" panose="02020603050405020304" pitchFamily="18" charset="0"/>
              </a:rPr>
              <a:t>мастер спорта России международного класса</a:t>
            </a:r>
            <a:r>
              <a:rPr lang="ru-RU" sz="1400" dirty="0">
                <a:latin typeface="Arial Narrow" panose="020B0606020202030204" pitchFamily="34" charset="0"/>
                <a:ea typeface="Calibri" panose="020F0502020204030204" pitchFamily="34" charset="0"/>
                <a:cs typeface="Times New Roman" panose="02020603050405020304" pitchFamily="18" charset="0"/>
              </a:rPr>
              <a:t>» (далее – МСМК) и «</a:t>
            </a:r>
            <a:r>
              <a:rPr lang="ru-RU" sz="1400" b="1" dirty="0">
                <a:latin typeface="Arial Narrow" panose="020B0606020202030204" pitchFamily="34" charset="0"/>
                <a:ea typeface="Calibri" panose="020F0502020204030204" pitchFamily="34" charset="0"/>
                <a:cs typeface="Times New Roman" panose="02020603050405020304" pitchFamily="18" charset="0"/>
              </a:rPr>
              <a:t>мастер спорта России</a:t>
            </a:r>
            <a:r>
              <a:rPr lang="ru-RU" sz="1400" dirty="0">
                <a:latin typeface="Arial Narrow" panose="020B0606020202030204" pitchFamily="34" charset="0"/>
                <a:ea typeface="Calibri" panose="020F0502020204030204" pitchFamily="34" charset="0"/>
                <a:cs typeface="Times New Roman" panose="02020603050405020304" pitchFamily="18" charset="0"/>
              </a:rPr>
              <a:t>» (далее – МС);</a:t>
            </a:r>
            <a:endParaRPr lang="ru-RU"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204A5344-4A87-4AC6-BD8A-2AC7C6B6AC8D}"/>
              </a:ext>
            </a:extLst>
          </p:cNvPr>
          <p:cNvSpPr/>
          <p:nvPr/>
        </p:nvSpPr>
        <p:spPr>
          <a:xfrm>
            <a:off x="1" y="2620228"/>
            <a:ext cx="12191999" cy="813684"/>
          </a:xfrm>
          <a:prstGeom prst="rect">
            <a:avLst/>
          </a:prstGeom>
        </p:spPr>
        <p:txBody>
          <a:bodyPr wrap="square">
            <a:spAutoFit/>
          </a:bodyPr>
          <a:lstStyle/>
          <a:p>
            <a:pPr marL="457200" indent="450215" algn="just">
              <a:lnSpc>
                <a:spcPct val="115000"/>
              </a:lnSpc>
              <a:spcAft>
                <a:spcPts val="0"/>
              </a:spcAft>
            </a:pPr>
            <a:r>
              <a:rPr lang="ru-RU" sz="1400" dirty="0">
                <a:latin typeface="Arial Narrow" panose="020B0606020202030204" pitchFamily="34" charset="0"/>
                <a:ea typeface="Calibri" panose="020F0502020204030204" pitchFamily="34" charset="0"/>
                <a:cs typeface="Times New Roman" panose="02020603050405020304" pitchFamily="18" charset="0"/>
              </a:rPr>
              <a:t>1 спортивного судьи квалификационной категории спортивного судьи «спортивный судья всероссийской категории» и 2 спортивных судей не ниже квалификационной категории спортивного судьи «спортивный судья первой категории» – для присвоения спортивного разряда «</a:t>
            </a:r>
            <a:r>
              <a:rPr lang="ru-RU" sz="1400" b="1" dirty="0">
                <a:latin typeface="Arial Narrow" panose="020B0606020202030204" pitchFamily="34" charset="0"/>
                <a:ea typeface="Calibri" panose="020F0502020204030204" pitchFamily="34" charset="0"/>
                <a:cs typeface="Times New Roman" panose="02020603050405020304" pitchFamily="18" charset="0"/>
              </a:rPr>
              <a:t>кандидат в мастера спорта</a:t>
            </a:r>
            <a:r>
              <a:rPr lang="ru-RU" sz="1400" dirty="0">
                <a:latin typeface="Arial Narrow" panose="020B0606020202030204" pitchFamily="34" charset="0"/>
                <a:ea typeface="Calibri" panose="020F0502020204030204" pitchFamily="34" charset="0"/>
                <a:cs typeface="Times New Roman" panose="02020603050405020304" pitchFamily="18" charset="0"/>
              </a:rPr>
              <a:t>» (далее – КМС);</a:t>
            </a:r>
            <a:endParaRPr lang="ru-RU"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460CDA4-2579-468D-9F23-1193F01B2E1C}"/>
              </a:ext>
            </a:extLst>
          </p:cNvPr>
          <p:cNvSpPr/>
          <p:nvPr/>
        </p:nvSpPr>
        <p:spPr>
          <a:xfrm>
            <a:off x="0" y="3415382"/>
            <a:ext cx="12192000" cy="565924"/>
          </a:xfrm>
          <a:prstGeom prst="rect">
            <a:avLst/>
          </a:prstGeom>
        </p:spPr>
        <p:txBody>
          <a:bodyPr wrap="square">
            <a:spAutoFit/>
          </a:bodyPr>
          <a:lstStyle/>
          <a:p>
            <a:pPr marL="457200" indent="450215" algn="just">
              <a:lnSpc>
                <a:spcPct val="115000"/>
              </a:lnSpc>
              <a:spcAft>
                <a:spcPts val="0"/>
              </a:spcAft>
            </a:pPr>
            <a:r>
              <a:rPr lang="ru-RU" sz="1400" dirty="0">
                <a:latin typeface="Arial Narrow" panose="020B0606020202030204" pitchFamily="34" charset="0"/>
                <a:ea typeface="Calibri" panose="020F0502020204030204" pitchFamily="34" charset="0"/>
                <a:cs typeface="Times New Roman" panose="02020603050405020304" pitchFamily="18" charset="0"/>
              </a:rPr>
              <a:t>3 спортивных судей не ниже квалификационной категории спортивного судьи «спортивный судья первой категории» – для присвоения МС и КМС по военно-прикладным и служебно-прикладным видам спорта;</a:t>
            </a:r>
            <a:endParaRPr lang="ru-RU"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44EDA73F-EAA1-480F-8968-D1BDA9CFC229}"/>
              </a:ext>
            </a:extLst>
          </p:cNvPr>
          <p:cNvSpPr/>
          <p:nvPr/>
        </p:nvSpPr>
        <p:spPr>
          <a:xfrm>
            <a:off x="2" y="3981306"/>
            <a:ext cx="12191998" cy="813684"/>
          </a:xfrm>
          <a:prstGeom prst="rect">
            <a:avLst/>
          </a:prstGeom>
        </p:spPr>
        <p:txBody>
          <a:bodyPr wrap="square">
            <a:spAutoFit/>
          </a:bodyPr>
          <a:lstStyle/>
          <a:p>
            <a:pPr marL="457200" indent="450215" algn="just">
              <a:lnSpc>
                <a:spcPct val="115000"/>
              </a:lnSpc>
              <a:spcAft>
                <a:spcPts val="0"/>
              </a:spcAft>
            </a:pPr>
            <a:r>
              <a:rPr lang="ru-RU" sz="1400" dirty="0">
                <a:latin typeface="Arial Narrow" panose="020B0606020202030204" pitchFamily="34" charset="0"/>
                <a:ea typeface="Calibri" panose="020F0502020204030204" pitchFamily="34" charset="0"/>
                <a:cs typeface="Times New Roman" panose="02020603050405020304" pitchFamily="18" charset="0"/>
              </a:rPr>
              <a:t>2 спортивных судей не ниже квалификационной категории спортивного судьи «спортивный судья первой категории» и 1 спортивного судьи не ниже квалификационной категории спортивного судьи «спортивный судья второй категории» – для присвоения спортивного разряда «первый спортивный разряд» (за исключением видов спорта, соревнования по которым проводятся в течение первых 5 лет со дня их включения в ВРВС);</a:t>
            </a:r>
            <a:endParaRPr lang="ru-RU"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F24AD481-4E95-4277-944E-328DEE08E816}"/>
              </a:ext>
            </a:extLst>
          </p:cNvPr>
          <p:cNvSpPr/>
          <p:nvPr/>
        </p:nvSpPr>
        <p:spPr>
          <a:xfrm>
            <a:off x="3" y="4835046"/>
            <a:ext cx="12191997" cy="738664"/>
          </a:xfrm>
          <a:prstGeom prst="rect">
            <a:avLst/>
          </a:prstGeom>
        </p:spPr>
        <p:txBody>
          <a:bodyPr wrap="square">
            <a:spAutoFit/>
          </a:bodyPr>
          <a:lstStyle/>
          <a:p>
            <a:pPr marL="432000" indent="457200"/>
            <a:r>
              <a:rPr lang="ru-RU" sz="1400" dirty="0">
                <a:latin typeface="Arial Narrow" panose="020B0606020202030204" pitchFamily="34" charset="0"/>
                <a:ea typeface="Calibri" panose="020F0502020204030204" pitchFamily="34" charset="0"/>
              </a:rPr>
              <a:t>1 спортивного судьи не ниже квалификационной категории спортивного судьи «спортивный судья первой категории» и 2 спортивных судей не ниже квалификационной категории спортивного судьи «спортивный судья второй категории» – для присвоения спортивных разрядов «второй спортивный разряд» и «третий спортивный разряд» (за исключением видов спорта, соревнования по которым проводятся в течение первых 5 лет со дня их включения в ВРВС);</a:t>
            </a:r>
            <a:endParaRPr lang="ru-RU" sz="1400" dirty="0">
              <a:latin typeface="Arial Narrow" panose="020B0606020202030204" pitchFamily="34" charset="0"/>
            </a:endParaRPr>
          </a:p>
        </p:txBody>
      </p:sp>
      <p:sp>
        <p:nvSpPr>
          <p:cNvPr id="10" name="Прямоугольник 9">
            <a:extLst>
              <a:ext uri="{FF2B5EF4-FFF2-40B4-BE49-F238E27FC236}">
                <a16:creationId xmlns:a16="http://schemas.microsoft.com/office/drawing/2014/main" id="{DE20CCD2-741A-4222-B23B-BFB0B2993945}"/>
              </a:ext>
            </a:extLst>
          </p:cNvPr>
          <p:cNvSpPr/>
          <p:nvPr/>
        </p:nvSpPr>
        <p:spPr>
          <a:xfrm>
            <a:off x="5" y="5585534"/>
            <a:ext cx="12191995" cy="1061444"/>
          </a:xfrm>
          <a:prstGeom prst="rect">
            <a:avLst/>
          </a:prstGeom>
        </p:spPr>
        <p:txBody>
          <a:bodyPr wrap="square">
            <a:spAutoFit/>
          </a:bodyPr>
          <a:lstStyle/>
          <a:p>
            <a:pPr marL="457200" indent="450215" algn="just">
              <a:lnSpc>
                <a:spcPct val="115000"/>
              </a:lnSpc>
              <a:spcAft>
                <a:spcPts val="0"/>
              </a:spcAft>
            </a:pPr>
            <a:r>
              <a:rPr lang="ru-RU" sz="1400" dirty="0">
                <a:latin typeface="Arial Narrow" panose="020B0606020202030204" pitchFamily="34" charset="0"/>
                <a:ea typeface="Calibri" panose="020F0502020204030204" pitchFamily="34" charset="0"/>
                <a:cs typeface="Times New Roman" panose="02020603050405020304" pitchFamily="18" charset="0"/>
              </a:rPr>
              <a:t>2 спортивных судей не ниже квалификационной категории спортивного судьи «спортивный судья второй категории» и 1 спортивного судьи не ниже квалификационной категории спортивного судьи «спортивный судья третьей категории» – для присвоения спортивных разрядов «первый юношеский спортивный разряд», «второй юношеский спортивный разряд» и «третий юношеский спортивный разряд» (за исключением видов спорта, соревнования по которым проводятся в течение первых 5 лет со дня их включения в ВРВС).</a:t>
            </a:r>
            <a:endParaRPr lang="ru-RU"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0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3C6F6060-9DE1-40C7-9CFE-61D3F569D973}"/>
              </a:ext>
            </a:extLst>
          </p:cNvPr>
          <p:cNvSpPr/>
          <p:nvPr/>
        </p:nvSpPr>
        <p:spPr>
          <a:xfrm>
            <a:off x="2134707" y="561242"/>
            <a:ext cx="7848602" cy="777777"/>
          </a:xfrm>
          <a:prstGeom prst="rect">
            <a:avLst/>
          </a:prstGeom>
        </p:spPr>
        <p:txBody>
          <a:bodyPr wrap="square">
            <a:spAutoFit/>
          </a:bodyPr>
          <a:lstStyle/>
          <a:p>
            <a:pPr marL="457200" indent="450215" algn="ctr">
              <a:lnSpc>
                <a:spcPct val="115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33. К представлению для присвоения спортивного звания прилагаются:</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BF461FCD-2754-4D02-93EC-F0DB2310CAA6}"/>
              </a:ext>
            </a:extLst>
          </p:cNvPr>
          <p:cNvSpPr/>
          <p:nvPr/>
        </p:nvSpPr>
        <p:spPr>
          <a:xfrm>
            <a:off x="0" y="1778511"/>
            <a:ext cx="12192000" cy="707886"/>
          </a:xfrm>
          <a:prstGeom prst="rect">
            <a:avLst/>
          </a:prstGeom>
        </p:spPr>
        <p:txBody>
          <a:bodyPr wrap="square">
            <a:spAutoFit/>
          </a:bodyPr>
          <a:lstStyle/>
          <a:p>
            <a:pPr marL="457200" indent="450215" algn="just">
              <a:spcAft>
                <a:spcPts val="0"/>
              </a:spcAft>
            </a:pPr>
            <a:r>
              <a:rPr lang="ru-RU" sz="2000" dirty="0">
                <a:latin typeface="Arial Narrow" panose="020B0606020202030204" pitchFamily="34" charset="0"/>
                <a:ea typeface="Calibri" panose="020F0502020204030204" pitchFamily="34" charset="0"/>
                <a:cs typeface="Times New Roman" panose="02020603050405020304" pitchFamily="18" charset="0"/>
              </a:rPr>
              <a:t>а) копия протокола или выписка из протокола соревнования, подписанного председателем главной судейской коллегии соревнования (главным судьей), отражающего выполнение норм, требований и условий их выполнения;</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5E907C60-2A12-4013-8415-5CF71D2FC97C}"/>
              </a:ext>
            </a:extLst>
          </p:cNvPr>
          <p:cNvSpPr/>
          <p:nvPr/>
        </p:nvSpPr>
        <p:spPr>
          <a:xfrm>
            <a:off x="-2" y="2527443"/>
            <a:ext cx="12118019" cy="707886"/>
          </a:xfrm>
          <a:prstGeom prst="rect">
            <a:avLst/>
          </a:prstGeom>
        </p:spPr>
        <p:txBody>
          <a:bodyPr wrap="square">
            <a:spAutoFit/>
          </a:bodyPr>
          <a:lstStyle/>
          <a:p>
            <a:pPr marL="457200" indent="450215" algn="just">
              <a:spcAft>
                <a:spcPts val="0"/>
              </a:spcAft>
            </a:pPr>
            <a:r>
              <a:rPr lang="ru-RU" sz="2000" dirty="0">
                <a:latin typeface="Arial Narrow" panose="020B0606020202030204" pitchFamily="34" charset="0"/>
                <a:ea typeface="Calibri" panose="020F0502020204030204" pitchFamily="34" charset="0"/>
                <a:cs typeface="Times New Roman" panose="02020603050405020304" pitchFamily="18" charset="0"/>
              </a:rPr>
              <a:t>б) копия справки о составе и квалификации судейской коллегии, подписанной председателем главной судейской коллегии соревнования (главным судьей) (за исключением международных соревнований);</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773B5525-B13A-489F-A26F-36E3EA04F272}"/>
              </a:ext>
            </a:extLst>
          </p:cNvPr>
          <p:cNvSpPr/>
          <p:nvPr/>
        </p:nvSpPr>
        <p:spPr>
          <a:xfrm>
            <a:off x="0" y="3402950"/>
            <a:ext cx="12192000" cy="400110"/>
          </a:xfrm>
          <a:prstGeom prst="rect">
            <a:avLst/>
          </a:prstGeom>
        </p:spPr>
        <p:txBody>
          <a:bodyPr wrap="square">
            <a:spAutoFit/>
          </a:bodyPr>
          <a:lstStyle/>
          <a:p>
            <a:pPr marL="432000" indent="457200"/>
            <a:r>
              <a:rPr lang="ru-RU" sz="2000" dirty="0">
                <a:latin typeface="Arial Narrow" panose="020B0606020202030204" pitchFamily="34" charset="0"/>
                <a:ea typeface="Calibri" panose="020F0502020204030204" pitchFamily="34" charset="0"/>
              </a:rPr>
              <a:t>в) копии удостоверений «спортивный судья всероссийской категории</a:t>
            </a:r>
            <a:endParaRPr lang="ru-RU" sz="2000" dirty="0">
              <a:latin typeface="Arial Narrow" panose="020B0606020202030204" pitchFamily="34" charset="0"/>
            </a:endParaRPr>
          </a:p>
        </p:txBody>
      </p:sp>
      <p:sp>
        <p:nvSpPr>
          <p:cNvPr id="10" name="Прямоугольник 9">
            <a:extLst>
              <a:ext uri="{FF2B5EF4-FFF2-40B4-BE49-F238E27FC236}">
                <a16:creationId xmlns:a16="http://schemas.microsoft.com/office/drawing/2014/main" id="{802B461C-B806-4B57-9080-FFF982B7A0CB}"/>
              </a:ext>
            </a:extLst>
          </p:cNvPr>
          <p:cNvSpPr/>
          <p:nvPr/>
        </p:nvSpPr>
        <p:spPr>
          <a:xfrm>
            <a:off x="0" y="3970681"/>
            <a:ext cx="12192000" cy="400110"/>
          </a:xfrm>
          <a:prstGeom prst="rect">
            <a:avLst/>
          </a:prstGeom>
        </p:spPr>
        <p:txBody>
          <a:bodyPr wrap="square">
            <a:spAutoFit/>
          </a:bodyPr>
          <a:lstStyle/>
          <a:p>
            <a:pPr marL="432000" indent="457200"/>
            <a:r>
              <a:rPr lang="ru-RU" sz="2000" dirty="0">
                <a:latin typeface="Arial Narrow" panose="020B0606020202030204" pitchFamily="34" charset="0"/>
                <a:ea typeface="Calibri" panose="020F0502020204030204" pitchFamily="34" charset="0"/>
              </a:rPr>
              <a:t>г) две фотографии размером 3х4 см;</a:t>
            </a:r>
            <a:endParaRPr lang="ru-RU" sz="2000" dirty="0">
              <a:latin typeface="Arial Narrow" panose="020B0606020202030204" pitchFamily="34" charset="0"/>
            </a:endParaRPr>
          </a:p>
        </p:txBody>
      </p:sp>
      <p:sp>
        <p:nvSpPr>
          <p:cNvPr id="11" name="Прямоугольник 10">
            <a:extLst>
              <a:ext uri="{FF2B5EF4-FFF2-40B4-BE49-F238E27FC236}">
                <a16:creationId xmlns:a16="http://schemas.microsoft.com/office/drawing/2014/main" id="{1F409D4A-EE8F-4934-AC0B-90613D7773D5}"/>
              </a:ext>
            </a:extLst>
          </p:cNvPr>
          <p:cNvSpPr/>
          <p:nvPr/>
        </p:nvSpPr>
        <p:spPr>
          <a:xfrm>
            <a:off x="-2" y="4465311"/>
            <a:ext cx="12191999" cy="1015663"/>
          </a:xfrm>
          <a:prstGeom prst="rect">
            <a:avLst/>
          </a:prstGeom>
        </p:spPr>
        <p:txBody>
          <a:bodyPr wrap="square">
            <a:spAutoFit/>
          </a:bodyPr>
          <a:lstStyle/>
          <a:p>
            <a:pPr marL="457200" indent="450215" algn="just">
              <a:spcAft>
                <a:spcPts val="0"/>
              </a:spcAft>
            </a:pPr>
            <a:r>
              <a:rPr lang="ru-RU" sz="2000" dirty="0">
                <a:latin typeface="Arial Narrow" panose="020B0606020202030204" pitchFamily="34" charset="0"/>
                <a:ea typeface="Calibri" panose="020F0502020204030204" pitchFamily="34" charset="0"/>
                <a:cs typeface="Times New Roman" panose="02020603050405020304" pitchFamily="18" charset="0"/>
              </a:rPr>
              <a:t>д) копия документа, удостоверяющего принадлежность спортсмена к физкультурно-спортивной организации, организации, осуществляющей спортивную подготовку или образовательной организации (в случае приостановления действия государственной аккредитации региональной спортивной федерации);</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924D5A0F-78AB-4B87-95E1-B00ED65B2BAE}"/>
              </a:ext>
            </a:extLst>
          </p:cNvPr>
          <p:cNvSpPr/>
          <p:nvPr/>
        </p:nvSpPr>
        <p:spPr>
          <a:xfrm>
            <a:off x="0" y="5540970"/>
            <a:ext cx="12192005" cy="1015663"/>
          </a:xfrm>
          <a:prstGeom prst="rect">
            <a:avLst/>
          </a:prstGeom>
        </p:spPr>
        <p:txBody>
          <a:bodyPr wrap="square">
            <a:spAutoFit/>
          </a:bodyPr>
          <a:lstStyle/>
          <a:p>
            <a:pPr marL="432000" indent="457200"/>
            <a:r>
              <a:rPr lang="ru-RU" sz="2000" dirty="0">
                <a:latin typeface="Arial Narrow" panose="020B0606020202030204" pitchFamily="34" charset="0"/>
                <a:ea typeface="Calibri" panose="020F0502020204030204" pitchFamily="34" charset="0"/>
              </a:rPr>
              <a:t>е) копия документа Органа исполнительной власти о приостановлении действия государственной аккредитации региональной спортивной федерации (в случае приостановления действия государственной аккредитации региональной спортивной федерации)</a:t>
            </a:r>
            <a:endParaRPr lang="ru-RU" sz="2000" dirty="0">
              <a:latin typeface="Arial Narrow" panose="020B0606020202030204" pitchFamily="34" charset="0"/>
            </a:endParaRPr>
          </a:p>
        </p:txBody>
      </p:sp>
    </p:spTree>
    <p:extLst>
      <p:ext uri="{BB962C8B-B14F-4D97-AF65-F5344CB8AC3E}">
        <p14:creationId xmlns:p14="http://schemas.microsoft.com/office/powerpoint/2010/main" val="38094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CF5A3CCC-4B47-4D15-92C8-56A32B3D396C}"/>
              </a:ext>
            </a:extLst>
          </p:cNvPr>
          <p:cNvSpPr/>
          <p:nvPr/>
        </p:nvSpPr>
        <p:spPr>
          <a:xfrm>
            <a:off x="1791809" y="461021"/>
            <a:ext cx="8608381" cy="777777"/>
          </a:xfrm>
          <a:prstGeom prst="rect">
            <a:avLst/>
          </a:prstGeom>
        </p:spPr>
        <p:txBody>
          <a:bodyPr wrap="square">
            <a:spAutoFit/>
          </a:bodyPr>
          <a:lstStyle/>
          <a:p>
            <a:pPr marL="457200" indent="450215" algn="ctr">
              <a:lnSpc>
                <a:spcPct val="115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33. К представлению для присвоения спортивного звания прилагаются:</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B7F03BF9-B73D-4A07-8F7B-D3FDFBEB11F8}"/>
              </a:ext>
            </a:extLst>
          </p:cNvPr>
          <p:cNvSpPr/>
          <p:nvPr/>
        </p:nvSpPr>
        <p:spPr>
          <a:xfrm>
            <a:off x="55486" y="1766385"/>
            <a:ext cx="12118018" cy="1631216"/>
          </a:xfrm>
          <a:prstGeom prst="rect">
            <a:avLst/>
          </a:prstGeom>
        </p:spPr>
        <p:txBody>
          <a:bodyPr wrap="square">
            <a:spAutoFit/>
          </a:bodyPr>
          <a:lstStyle/>
          <a:p>
            <a:pPr marL="457200" indent="450215">
              <a:spcAft>
                <a:spcPts val="0"/>
              </a:spcAft>
            </a:pPr>
            <a:r>
              <a:rPr lang="ru-RU" sz="2000" dirty="0">
                <a:latin typeface="Arial Narrow" panose="020B0606020202030204" pitchFamily="34" charset="0"/>
                <a:ea typeface="Calibri" panose="020F0502020204030204" pitchFamily="34" charset="0"/>
                <a:cs typeface="Times New Roman" panose="02020603050405020304" pitchFamily="18" charset="0"/>
              </a:rPr>
              <a:t>ж) копии второй и третьей страниц паспорта гражданина Российской Федерации, а также копии страниц, содержащих сведения о месте жительства, а при его отсутствии </a:t>
            </a:r>
            <a:r>
              <a:rPr lang="ru-RU" sz="2000" dirty="0">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ru-RU" sz="2000" dirty="0">
                <a:latin typeface="Arial Narrow" panose="020B0606020202030204" pitchFamily="34" charset="0"/>
                <a:ea typeface="Calibri" panose="020F0502020204030204" pitchFamily="34" charset="0"/>
                <a:cs typeface="Times New Roman" panose="02020603050405020304" pitchFamily="18" charset="0"/>
              </a:rPr>
              <a:t> копии страниц паспорта гражданина Российской Федерации, удостоверяющего личность гражданина Российской Федерации за пределами территории Российской Федерации, содержащих сведения о фамилии, имени, отчестве (при наличии), органе, выдавшем документ, дате окончания срока действия документа;</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3EDA2A3C-3D83-4B0C-A46E-09230A1803ED}"/>
              </a:ext>
            </a:extLst>
          </p:cNvPr>
          <p:cNvSpPr/>
          <p:nvPr/>
        </p:nvSpPr>
        <p:spPr>
          <a:xfrm>
            <a:off x="36991" y="3415568"/>
            <a:ext cx="12155009" cy="1122871"/>
          </a:xfrm>
          <a:prstGeom prst="rect">
            <a:avLst/>
          </a:prstGeom>
        </p:spPr>
        <p:txBody>
          <a:bodyPr wrap="square">
            <a:spAutoFit/>
          </a:bodyPr>
          <a:lstStyle/>
          <a:p>
            <a:pPr marL="457200" indent="450215">
              <a:lnSpc>
                <a:spcPct val="115000"/>
              </a:lnSpc>
              <a:spcAft>
                <a:spcPts val="0"/>
              </a:spcAft>
            </a:pPr>
            <a:r>
              <a:rPr lang="ru-RU" sz="2000" dirty="0">
                <a:latin typeface="Arial Narrow" panose="020B0606020202030204" pitchFamily="34" charset="0"/>
                <a:ea typeface="Calibri" panose="020F0502020204030204" pitchFamily="34" charset="0"/>
                <a:cs typeface="Times New Roman" panose="02020603050405020304" pitchFamily="18" charset="0"/>
              </a:rPr>
              <a:t>з) копия положения (регламента) о физкультурном мероприятии и (или) спортивном соревновании по военно-прикладным и служебно-прикладным видам спорта, на котором спортсмен выполнил нормы, требования и условия их выполнения для присвоения спортивного звания (для военно-прикладных и служебно-прикладных видов спорта);</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7509FCD6-FA0F-4A8D-8A35-401879F78C1D}"/>
              </a:ext>
            </a:extLst>
          </p:cNvPr>
          <p:cNvSpPr/>
          <p:nvPr/>
        </p:nvSpPr>
        <p:spPr>
          <a:xfrm>
            <a:off x="-18496" y="4598734"/>
            <a:ext cx="12192000" cy="1323439"/>
          </a:xfrm>
          <a:prstGeom prst="rect">
            <a:avLst/>
          </a:prstGeom>
        </p:spPr>
        <p:txBody>
          <a:bodyPr wrap="square">
            <a:spAutoFit/>
          </a:bodyPr>
          <a:lstStyle/>
          <a:p>
            <a:pPr marL="432000" indent="457200"/>
            <a:r>
              <a:rPr lang="ru-RU" sz="2000" b="1" dirty="0">
                <a:latin typeface="Arial Narrow" panose="020B0606020202030204" pitchFamily="34" charset="0"/>
                <a:ea typeface="Calibri" panose="020F0502020204030204" pitchFamily="34" charset="0"/>
              </a:rPr>
              <a:t>и) копия документа (справка, протокол), подписанного председателем главной судейской коллегии соревнования (главным судьей), содержащего сведения о количестве стран (для международных соревнований) или субъектов Российской Федерации (для всероссийских и межрегиональных соревнований), принявших участие в соответствующем соревновании</a:t>
            </a:r>
            <a:endParaRPr lang="ru-RU" sz="2000" b="1" dirty="0">
              <a:latin typeface="Arial Narrow" panose="020B0606020202030204" pitchFamily="34" charset="0"/>
            </a:endParaRPr>
          </a:p>
        </p:txBody>
      </p:sp>
      <p:sp>
        <p:nvSpPr>
          <p:cNvPr id="9" name="Прямоугольник 8">
            <a:extLst>
              <a:ext uri="{FF2B5EF4-FFF2-40B4-BE49-F238E27FC236}">
                <a16:creationId xmlns:a16="http://schemas.microsoft.com/office/drawing/2014/main" id="{B9584664-327F-41FB-BC34-96725C05EE75}"/>
              </a:ext>
            </a:extLst>
          </p:cNvPr>
          <p:cNvSpPr/>
          <p:nvPr/>
        </p:nvSpPr>
        <p:spPr>
          <a:xfrm>
            <a:off x="0" y="5995075"/>
            <a:ext cx="12192000" cy="400110"/>
          </a:xfrm>
          <a:prstGeom prst="rect">
            <a:avLst/>
          </a:prstGeom>
        </p:spPr>
        <p:txBody>
          <a:bodyPr wrap="square">
            <a:spAutoFit/>
          </a:bodyPr>
          <a:lstStyle/>
          <a:p>
            <a:pPr marL="432000" indent="457200"/>
            <a:r>
              <a:rPr lang="ru-RU" sz="2000" dirty="0">
                <a:latin typeface="Arial Narrow" panose="020B0606020202030204" pitchFamily="34" charset="0"/>
                <a:ea typeface="Calibri" panose="020F0502020204030204" pitchFamily="34" charset="0"/>
              </a:rPr>
              <a:t>Для лиц, не достигших возраста 14 лет, – копия свидетельства о рождении</a:t>
            </a:r>
            <a:endParaRPr lang="ru-RU" sz="2000" dirty="0">
              <a:latin typeface="Arial Narrow" panose="020B0606020202030204" pitchFamily="34" charset="0"/>
            </a:endParaRPr>
          </a:p>
        </p:txBody>
      </p:sp>
    </p:spTree>
    <p:extLst>
      <p:ext uri="{BB962C8B-B14F-4D97-AF65-F5344CB8AC3E}">
        <p14:creationId xmlns:p14="http://schemas.microsoft.com/office/powerpoint/2010/main" val="38951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DBF7EA77-E178-4EAE-8983-CC5469B86EBB}"/>
              </a:ext>
            </a:extLst>
          </p:cNvPr>
          <p:cNvSpPr/>
          <p:nvPr/>
        </p:nvSpPr>
        <p:spPr>
          <a:xfrm>
            <a:off x="1757778" y="2028616"/>
            <a:ext cx="8700118" cy="2462213"/>
          </a:xfrm>
          <a:prstGeom prst="rect">
            <a:avLst/>
          </a:prstGeom>
        </p:spPr>
        <p:txBody>
          <a:bodyPr wrap="square">
            <a:spAutoFit/>
          </a:bodyPr>
          <a:lstStyle/>
          <a:p>
            <a:pPr algn="ctr"/>
            <a:r>
              <a:rPr lang="ru-RU" sz="4400" b="1" dirty="0">
                <a:latin typeface="Times New Roman" panose="02020603050405020304" pitchFamily="18" charset="0"/>
                <a:cs typeface="Times New Roman" panose="02020603050405020304" pitchFamily="18" charset="0"/>
              </a:rPr>
              <a:t>Нормы, требования и условия их выполнения по виду спорта «</a:t>
            </a:r>
            <a:r>
              <a:rPr lang="ru-RU" sz="6600" b="1" dirty="0">
                <a:latin typeface="Times New Roman" panose="02020603050405020304" pitchFamily="18" charset="0"/>
                <a:cs typeface="Times New Roman" panose="02020603050405020304" pitchFamily="18" charset="0"/>
              </a:rPr>
              <a:t>горнолыжный спорт</a:t>
            </a:r>
            <a:r>
              <a:rPr lang="ru-RU" sz="4400" b="1" dirty="0">
                <a:latin typeface="Times New Roman" panose="02020603050405020304" pitchFamily="18" charset="0"/>
                <a:cs typeface="Times New Roman" panose="02020603050405020304" pitchFamily="18" charset="0"/>
              </a:rPr>
              <a:t>»</a:t>
            </a:r>
            <a:r>
              <a:rPr lang="ru-RU"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437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1DEC9BB-EAA0-415F-B3B6-ECB53B41D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259640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3439496-B755-423D-895B-16CFD5F5B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2653387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20104A4-B7A6-4F0E-BD3C-52919A363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179328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57FA1046-C328-4EB8-B443-B068AC3E4AB8}"/>
              </a:ext>
            </a:extLst>
          </p:cNvPr>
          <p:cNvSpPr/>
          <p:nvPr/>
        </p:nvSpPr>
        <p:spPr>
          <a:xfrm>
            <a:off x="1784635" y="1585923"/>
            <a:ext cx="8622730" cy="4401205"/>
          </a:xfrm>
          <a:prstGeom prst="rect">
            <a:avLst/>
          </a:prstGeom>
        </p:spPr>
        <p:txBody>
          <a:bodyPr wrap="square">
            <a:spAutoFit/>
          </a:bodyPr>
          <a:lstStyle/>
          <a:p>
            <a:r>
              <a:rPr lang="ru-RU" sz="2800" b="1" dirty="0">
                <a:latin typeface="Times New Roman" panose="02020603050405020304" pitchFamily="18" charset="0"/>
                <a:ea typeface="Calibri" panose="020F0502020204030204" pitchFamily="34" charset="0"/>
              </a:rPr>
              <a:t>Нормы, требования и условия их выполнения по соответствующим видам спорта для их включения в ЕВСК </a:t>
            </a:r>
            <a:r>
              <a:rPr lang="ru-RU" sz="2800" b="1" u="sng" dirty="0">
                <a:latin typeface="Times New Roman" panose="02020603050405020304" pitchFamily="18" charset="0"/>
                <a:ea typeface="Calibri" panose="020F0502020204030204" pitchFamily="34" charset="0"/>
              </a:rPr>
              <a:t>разрабатываются общероссийскими спортивными федерациями</a:t>
            </a:r>
            <a:r>
              <a:rPr lang="ru-RU" sz="2800" b="1" dirty="0">
                <a:latin typeface="Times New Roman" panose="02020603050405020304" pitchFamily="18" charset="0"/>
                <a:ea typeface="Calibri" panose="020F0502020204030204" pitchFamily="34" charset="0"/>
              </a:rPr>
              <a:t>, федеральными органами исполнительной власти, осуществляющими руководство развитием военно-прикладных и служебно-прикладных видов спорта (далее – федеральные органы) и утверждаются Министерством спорта Российской Федерации (далее – Министерство) сроком на 4 года</a:t>
            </a:r>
            <a:endParaRPr lang="ru-RU" sz="2800" b="1" dirty="0"/>
          </a:p>
        </p:txBody>
      </p:sp>
    </p:spTree>
    <p:extLst>
      <p:ext uri="{BB962C8B-B14F-4D97-AF65-F5344CB8AC3E}">
        <p14:creationId xmlns:p14="http://schemas.microsoft.com/office/powerpoint/2010/main" val="369827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76DAB9E-FE35-45EE-8F9C-660F771F2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3224184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88B755B-661B-4550-909C-3943F024F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280289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A09EE5E-C8DB-4B65-9A13-3B69A7129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337819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1BE1D9B-4139-40C4-A011-E4A5005C5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251882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ABDACA0-4AB8-467D-B65E-D531BDC5D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2634176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E4D66A2-FBA3-4749-AD03-4C1B59CEC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257356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261DF58-A53E-4B9B-B0E9-F2DE06AE2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1" y="0"/>
            <a:ext cx="9694077" cy="6858000"/>
          </a:xfrm>
          <a:prstGeom prst="rect">
            <a:avLst/>
          </a:prstGeom>
        </p:spPr>
      </p:pic>
    </p:spTree>
    <p:extLst>
      <p:ext uri="{BB962C8B-B14F-4D97-AF65-F5344CB8AC3E}">
        <p14:creationId xmlns:p14="http://schemas.microsoft.com/office/powerpoint/2010/main" val="407904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59A85205-26D9-413E-8F7F-660F60F402F1}"/>
              </a:ext>
            </a:extLst>
          </p:cNvPr>
          <p:cNvSpPr/>
          <p:nvPr/>
        </p:nvSpPr>
        <p:spPr>
          <a:xfrm>
            <a:off x="1835166" y="2237173"/>
            <a:ext cx="8622730" cy="2646878"/>
          </a:xfrm>
          <a:prstGeom prst="rect">
            <a:avLst/>
          </a:prstGeom>
          <a:noFill/>
        </p:spPr>
        <p:txBody>
          <a:bodyPr wrap="square" lIns="91440" tIns="45720" rIns="91440" bIns="45720">
            <a:spAutoFit/>
          </a:bodyPr>
          <a:lstStyle/>
          <a:p>
            <a:pPr algn="ctr"/>
            <a:r>
              <a:rPr lang="en-US"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endParaRPr lang="ru-RU" sz="1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1075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4FC5CC8C-618C-4F42-A879-C8F9327870B2}"/>
              </a:ext>
            </a:extLst>
          </p:cNvPr>
          <p:cNvSpPr/>
          <p:nvPr/>
        </p:nvSpPr>
        <p:spPr>
          <a:xfrm>
            <a:off x="1835166" y="547161"/>
            <a:ext cx="8622730" cy="6124754"/>
          </a:xfrm>
          <a:prstGeom prst="rect">
            <a:avLst/>
          </a:prstGeom>
        </p:spPr>
        <p:txBody>
          <a:bodyPr wrap="square">
            <a:spAutoFit/>
          </a:bodyPr>
          <a:lstStyle/>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Российской Федерации устанавливаются следующие </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спортивные звания</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мастер спорта России международного класса;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мастер спорта России;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гроссмейстер России.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В Российской Федерации устанавливаются следующие </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спортивные разряды</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кандидат в мастера спорта;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первый спортивный разряд;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второй спортивный разряд;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третий спортивный разряд;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первый юношеский спортивный разряд;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tabLst>
                <a:tab pos="630555" algn="l"/>
              </a:tabLs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второй юношеский спортивный разряд;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800" dirty="0">
                <a:solidFill>
                  <a:srgbClr val="000000"/>
                </a:solidFill>
                <a:latin typeface="Times New Roman" panose="02020603050405020304" pitchFamily="18" charset="0"/>
                <a:ea typeface="Calibri" panose="020F0502020204030204" pitchFamily="34" charset="0"/>
              </a:rPr>
              <a:t>     7) третий юношеский спортивный разряд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90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0DDA1A8B-AC2E-4096-83BD-0F8C62C45245}"/>
              </a:ext>
            </a:extLst>
          </p:cNvPr>
          <p:cNvSpPr/>
          <p:nvPr/>
        </p:nvSpPr>
        <p:spPr>
          <a:xfrm>
            <a:off x="1701553" y="1118241"/>
            <a:ext cx="8788894" cy="5386090"/>
          </a:xfrm>
          <a:prstGeom prst="rect">
            <a:avLst/>
          </a:prstGeom>
        </p:spPr>
        <p:txBody>
          <a:bodyPr wrap="square">
            <a:spAutoFit/>
          </a:bodyPr>
          <a:lstStyle/>
          <a:p>
            <a:r>
              <a:rPr lang="ru-RU" sz="2400" dirty="0">
                <a:latin typeface="Times New Roman" panose="02020603050405020304" pitchFamily="18" charset="0"/>
                <a:ea typeface="Calibri" panose="020F0502020204030204" pitchFamily="34" charset="0"/>
              </a:rPr>
              <a:t>Спортивные звания и спортивные разряды присваиваются гражданам Российской Федерации по итогам выступлений на </a:t>
            </a:r>
            <a:r>
              <a:rPr lang="ru-RU" sz="2400" b="1" u="sng" dirty="0">
                <a:latin typeface="Times New Roman" panose="02020603050405020304" pitchFamily="18" charset="0"/>
                <a:ea typeface="Calibri" panose="020F0502020204030204" pitchFamily="34" charset="0"/>
              </a:rPr>
              <a:t>официальных спортивных соревнованиях </a:t>
            </a:r>
            <a:r>
              <a:rPr lang="ru-RU" sz="2400" dirty="0">
                <a:latin typeface="Times New Roman" panose="02020603050405020304" pitchFamily="18" charset="0"/>
                <a:ea typeface="Calibri" panose="020F0502020204030204" pitchFamily="34" charset="0"/>
              </a:rPr>
              <a:t>или физкультурных мероприятиях, </a:t>
            </a:r>
            <a:r>
              <a:rPr lang="ru-RU" sz="2400" b="1" u="sng" dirty="0">
                <a:latin typeface="Times New Roman" panose="02020603050405020304" pitchFamily="18" charset="0"/>
                <a:ea typeface="Calibri" panose="020F0502020204030204" pitchFamily="34" charset="0"/>
              </a:rPr>
              <a:t>включенных в Единый календарный план </a:t>
            </a:r>
            <a:r>
              <a:rPr lang="ru-RU" sz="2400" dirty="0">
                <a:latin typeface="Times New Roman" panose="02020603050405020304" pitchFamily="18" charset="0"/>
                <a:ea typeface="Calibri" panose="020F0502020204030204" pitchFamily="34" charset="0"/>
              </a:rPr>
              <a:t>межрегиональных, всероссийских и международных физкультурных мероприятий и спортивных мероприятий (далее – ЕКП), а также </a:t>
            </a:r>
            <a:r>
              <a:rPr lang="ru-RU" sz="2400" b="1" u="sng" dirty="0">
                <a:latin typeface="Times New Roman" panose="02020603050405020304" pitchFamily="18" charset="0"/>
                <a:ea typeface="Calibri" panose="020F0502020204030204" pitchFamily="34" charset="0"/>
              </a:rPr>
              <a:t>в календарные планы</a:t>
            </a:r>
            <a:r>
              <a:rPr lang="ru-RU" sz="2400" dirty="0">
                <a:latin typeface="Times New Roman" panose="02020603050405020304" pitchFamily="18" charset="0"/>
                <a:ea typeface="Calibri" panose="020F0502020204030204" pitchFamily="34" charset="0"/>
              </a:rPr>
              <a:t> официальных физкультурных мероприятий и спортивных мероприятий </a:t>
            </a:r>
            <a:r>
              <a:rPr lang="ru-RU" sz="2400" b="1" u="sng" dirty="0">
                <a:latin typeface="Times New Roman" panose="02020603050405020304" pitchFamily="18" charset="0"/>
                <a:ea typeface="Calibri" panose="020F0502020204030204" pitchFamily="34" charset="0"/>
              </a:rPr>
              <a:t>субъектов</a:t>
            </a:r>
            <a:r>
              <a:rPr lang="ru-RU" sz="2400" dirty="0">
                <a:latin typeface="Times New Roman" panose="02020603050405020304" pitchFamily="18" charset="0"/>
                <a:ea typeface="Calibri" panose="020F0502020204030204" pitchFamily="34" charset="0"/>
              </a:rPr>
              <a:t> Российской Федерации, </a:t>
            </a:r>
            <a:r>
              <a:rPr lang="ru-RU" sz="2400" b="1" u="sng" dirty="0">
                <a:latin typeface="Times New Roman" panose="02020603050405020304" pitchFamily="18" charset="0"/>
                <a:ea typeface="Calibri" panose="020F0502020204030204" pitchFamily="34" charset="0"/>
              </a:rPr>
              <a:t>календарные</a:t>
            </a:r>
            <a:r>
              <a:rPr lang="ru-RU" sz="2400" dirty="0">
                <a:latin typeface="Times New Roman" panose="02020603050405020304" pitchFamily="18" charset="0"/>
                <a:ea typeface="Calibri" panose="020F0502020204030204" pitchFamily="34" charset="0"/>
              </a:rPr>
              <a:t> </a:t>
            </a:r>
            <a:r>
              <a:rPr lang="ru-RU" sz="2400" b="1" u="sng" dirty="0">
                <a:latin typeface="Times New Roman" panose="02020603050405020304" pitchFamily="18" charset="0"/>
                <a:ea typeface="Calibri" panose="020F0502020204030204" pitchFamily="34" charset="0"/>
              </a:rPr>
              <a:t>планы</a:t>
            </a:r>
            <a:r>
              <a:rPr lang="ru-RU" sz="2400" dirty="0">
                <a:latin typeface="Times New Roman" panose="02020603050405020304" pitchFamily="18" charset="0"/>
                <a:ea typeface="Calibri" panose="020F0502020204030204" pitchFamily="34" charset="0"/>
              </a:rPr>
              <a:t> физкультурных мероприятий и спортивных мероприятий </a:t>
            </a:r>
            <a:r>
              <a:rPr lang="ru-RU" sz="2400" b="1" u="sng" dirty="0">
                <a:latin typeface="Times New Roman" panose="02020603050405020304" pitchFamily="18" charset="0"/>
                <a:ea typeface="Calibri" panose="020F0502020204030204" pitchFamily="34" charset="0"/>
              </a:rPr>
              <a:t>муниципальных</a:t>
            </a:r>
            <a:r>
              <a:rPr lang="ru-RU" sz="2400" dirty="0">
                <a:latin typeface="Times New Roman" panose="02020603050405020304" pitchFamily="18" charset="0"/>
                <a:ea typeface="Calibri" panose="020F0502020204030204" pitchFamily="34" charset="0"/>
              </a:rPr>
              <a:t> </a:t>
            </a:r>
            <a:r>
              <a:rPr lang="ru-RU" sz="2400" b="1" u="sng" dirty="0">
                <a:latin typeface="Times New Roman" panose="02020603050405020304" pitchFamily="18" charset="0"/>
                <a:ea typeface="Calibri" panose="020F0502020204030204" pitchFamily="34" charset="0"/>
              </a:rPr>
              <a:t>образований</a:t>
            </a:r>
            <a:r>
              <a:rPr lang="ru-RU" sz="2400" dirty="0">
                <a:latin typeface="Times New Roman" panose="02020603050405020304" pitchFamily="18" charset="0"/>
                <a:ea typeface="Calibri" panose="020F0502020204030204" pitchFamily="34" charset="0"/>
              </a:rPr>
              <a:t> и федеральных органов, </a:t>
            </a:r>
            <a:r>
              <a:rPr lang="ru-RU" sz="2800" b="1" u="sng" dirty="0">
                <a:latin typeface="Times New Roman" panose="02020603050405020304" pitchFamily="18" charset="0"/>
                <a:ea typeface="Calibri" panose="020F0502020204030204" pitchFamily="34" charset="0"/>
              </a:rPr>
              <a:t>проводимых в соответствии с правилами видов спорта </a:t>
            </a:r>
            <a:r>
              <a:rPr lang="ru-RU" sz="2400" dirty="0">
                <a:latin typeface="Times New Roman" panose="02020603050405020304" pitchFamily="18" charset="0"/>
                <a:ea typeface="Calibri" panose="020F0502020204030204" pitchFamily="34" charset="0"/>
              </a:rPr>
              <a:t>(далее соответственно – соревнования, физкультурные мероприятия</a:t>
            </a:r>
            <a:endParaRPr lang="ru-RU" sz="2400" dirty="0"/>
          </a:p>
        </p:txBody>
      </p:sp>
    </p:spTree>
    <p:extLst>
      <p:ext uri="{BB962C8B-B14F-4D97-AF65-F5344CB8AC3E}">
        <p14:creationId xmlns:p14="http://schemas.microsoft.com/office/powerpoint/2010/main" val="418932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B0D2B93F-FD2D-4B35-A338-A1C0195C0FF3}"/>
              </a:ext>
            </a:extLst>
          </p:cNvPr>
          <p:cNvSpPr/>
          <p:nvPr/>
        </p:nvSpPr>
        <p:spPr>
          <a:xfrm>
            <a:off x="3187086" y="736282"/>
            <a:ext cx="5246702" cy="461665"/>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11.1. </a:t>
            </a:r>
            <a:r>
              <a:rPr lang="ru-RU" sz="2400" b="1" dirty="0">
                <a:latin typeface="Times New Roman" panose="02020603050405020304" pitchFamily="18" charset="0"/>
                <a:ea typeface="Calibri" panose="020F0502020204030204" pitchFamily="34" charset="0"/>
              </a:rPr>
              <a:t>Международные соревнования:</a:t>
            </a:r>
            <a:endParaRPr lang="ru-RU" sz="2400" b="1" dirty="0"/>
          </a:p>
        </p:txBody>
      </p:sp>
      <p:sp>
        <p:nvSpPr>
          <p:cNvPr id="6" name="Прямоугольник 5">
            <a:extLst>
              <a:ext uri="{FF2B5EF4-FFF2-40B4-BE49-F238E27FC236}">
                <a16:creationId xmlns:a16="http://schemas.microsoft.com/office/drawing/2014/main" id="{E953109D-AD55-4F72-AAE1-DE3801520482}"/>
              </a:ext>
            </a:extLst>
          </p:cNvPr>
          <p:cNvSpPr/>
          <p:nvPr/>
        </p:nvSpPr>
        <p:spPr>
          <a:xfrm>
            <a:off x="372863" y="1528621"/>
            <a:ext cx="11274641" cy="5241435"/>
          </a:xfrm>
          <a:prstGeom prst="rect">
            <a:avLst/>
          </a:prstGeom>
        </p:spPr>
        <p:txBody>
          <a:bodyPr wrap="square">
            <a:spAutoFit/>
          </a:bodyPr>
          <a:lstStyle/>
          <a:p>
            <a:pPr indent="450215">
              <a:lnSpc>
                <a:spcPct val="115000"/>
              </a:lnSpc>
              <a:spcBef>
                <a:spcPts val="600"/>
              </a:spcBef>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11.1.1. </a:t>
            </a:r>
            <a:r>
              <a:rPr lang="ru-RU" sz="1600" dirty="0">
                <a:latin typeface="Arial Narrow" panose="020B0606020202030204" pitchFamily="34" charset="0"/>
                <a:ea typeface="Calibri" panose="020F0502020204030204" pitchFamily="34" charset="0"/>
                <a:cs typeface="Times New Roman" panose="02020603050405020304" pitchFamily="18" charset="0"/>
              </a:rPr>
              <a:t>Игры Олимпиады или Олимпийские зимние игры</a:t>
            </a:r>
            <a:br>
              <a:rPr lang="ru-RU" sz="1600" dirty="0">
                <a:latin typeface="Arial Narrow" panose="020B0606020202030204" pitchFamily="34" charset="0"/>
                <a:ea typeface="Calibri" panose="020F0502020204030204" pitchFamily="34" charset="0"/>
                <a:cs typeface="Times New Roman" panose="02020603050405020304" pitchFamily="18" charset="0"/>
              </a:rPr>
            </a:br>
            <a:r>
              <a:rPr lang="ru-RU" sz="1600" dirty="0">
                <a:latin typeface="Arial Narrow" panose="020B0606020202030204" pitchFamily="34" charset="0"/>
                <a:ea typeface="Calibri" panose="020F0502020204030204" pitchFamily="34" charset="0"/>
                <a:cs typeface="Times New Roman" panose="02020603050405020304" pitchFamily="18" charset="0"/>
              </a:rPr>
              <a:t>(далее – Олимпийские игры), Паралимпийские игры, </a:t>
            </a:r>
            <a:r>
              <a:rPr lang="ru-RU" sz="1600" dirty="0" err="1">
                <a:latin typeface="Arial Narrow" panose="020B0606020202030204" pitchFamily="34" charset="0"/>
                <a:ea typeface="Calibri" panose="020F0502020204030204" pitchFamily="34" charset="0"/>
                <a:cs typeface="Times New Roman" panose="02020603050405020304" pitchFamily="18" charset="0"/>
              </a:rPr>
              <a:t>Сурдлимпийские</a:t>
            </a:r>
            <a:r>
              <a:rPr lang="ru-RU" sz="1600" dirty="0">
                <a:latin typeface="Arial Narrow" panose="020B0606020202030204" pitchFamily="34" charset="0"/>
                <a:ea typeface="Calibri" panose="020F0502020204030204" pitchFamily="34" charset="0"/>
                <a:cs typeface="Times New Roman" panose="02020603050405020304" pitchFamily="18" charset="0"/>
              </a:rPr>
              <a:t> игры.</a:t>
            </a:r>
          </a:p>
          <a:p>
            <a:pPr indent="450215">
              <a:lnSpc>
                <a:spcPct val="115000"/>
              </a:lnSpc>
              <a:spcBef>
                <a:spcPts val="600"/>
              </a:spcBef>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11.1.2.</a:t>
            </a:r>
            <a:r>
              <a:rPr lang="ru-RU" sz="1600" dirty="0">
                <a:latin typeface="Arial Narrow" panose="020B0606020202030204" pitchFamily="34" charset="0"/>
                <a:ea typeface="Calibri" panose="020F0502020204030204" pitchFamily="34" charset="0"/>
                <a:cs typeface="Times New Roman" panose="02020603050405020304" pitchFamily="18" charset="0"/>
              </a:rPr>
              <a:t> Чемпионат мира, Всемирные игры.</a:t>
            </a:r>
          </a:p>
          <a:p>
            <a:pPr indent="450215">
              <a:lnSpc>
                <a:spcPct val="115000"/>
              </a:lnSpc>
              <a:spcBef>
                <a:spcPts val="600"/>
              </a:spcBef>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11.1.3.</a:t>
            </a:r>
            <a:r>
              <a:rPr lang="ru-RU" sz="1600" dirty="0">
                <a:latin typeface="Arial Narrow" panose="020B0606020202030204" pitchFamily="34" charset="0"/>
                <a:ea typeface="Calibri" panose="020F0502020204030204" pitchFamily="34" charset="0"/>
                <a:cs typeface="Times New Roman" panose="02020603050405020304" pitchFamily="18" charset="0"/>
              </a:rPr>
              <a:t> Кубок мира, Всемирные воздушные игры, а также соревнования в программу которых включены соревнования по двум и более видам спорта, проводимые Международным олимпийским комитетом, чемпионат мира среди военнослужащих, Всемирные военные игры</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0215">
              <a:lnSpc>
                <a:spcPct val="115000"/>
              </a:lnSpc>
              <a:spcBef>
                <a:spcPts val="600"/>
              </a:spcBef>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11.1.4. </a:t>
            </a:r>
            <a:r>
              <a:rPr lang="ru-RU" sz="1600" dirty="0">
                <a:latin typeface="Arial Narrow" panose="020B0606020202030204" pitchFamily="34" charset="0"/>
                <a:ea typeface="Calibri" panose="020F0502020204030204" pitchFamily="34" charset="0"/>
                <a:cs typeface="Times New Roman" panose="02020603050405020304" pitchFamily="18" charset="0"/>
              </a:rPr>
              <a:t>Чемпионат Европы, Кубок Европы, Европейские игры.</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0215">
              <a:lnSpc>
                <a:spcPct val="115000"/>
              </a:lnSpc>
              <a:spcBef>
                <a:spcPts val="600"/>
              </a:spcBef>
            </a:pPr>
            <a:r>
              <a:rPr lang="ru-RU" sz="1600" b="1" dirty="0">
                <a:latin typeface="Arial Narrow" panose="020B0606020202030204" pitchFamily="34" charset="0"/>
                <a:ea typeface="Calibri" panose="020F0502020204030204" pitchFamily="34" charset="0"/>
              </a:rPr>
              <a:t>11.1.5. </a:t>
            </a:r>
            <a:r>
              <a:rPr lang="ru-RU" sz="1600" dirty="0">
                <a:latin typeface="Arial Narrow" panose="020B0606020202030204" pitchFamily="34" charset="0"/>
                <a:ea typeface="Calibri" panose="020F0502020204030204" pitchFamily="34" charset="0"/>
              </a:rPr>
              <a:t>Другие международные соревнования среди лиц без ограничения верхней границы возраста не указанные в подпунктах 11.1.1-11.1.4 настоящего пункта, Военно-спортивные игры государств-участников СНГ.</a:t>
            </a:r>
          </a:p>
          <a:p>
            <a:pPr indent="450215">
              <a:lnSpc>
                <a:spcPct val="115000"/>
              </a:lnSpc>
              <a:spcBef>
                <a:spcPts val="600"/>
              </a:spcBef>
            </a:pPr>
            <a:r>
              <a:rPr lang="ru-RU" sz="1600" dirty="0">
                <a:latin typeface="Arial Narrow" panose="020B0606020202030204" pitchFamily="34" charset="0"/>
                <a:ea typeface="Calibri" panose="020F0502020204030204" pitchFamily="34" charset="0"/>
              </a:rPr>
              <a:t>Международные соревнования среди лиц без ограничения верхней границы возраста в олимпийских видах программы, являющиеся рейтинговыми, отборочными, квалификационными для участия в Олимпийских играх, чемпионате мира, имеют статус выше, чем другие международные соревнования.</a:t>
            </a:r>
          </a:p>
          <a:p>
            <a:pPr indent="450215">
              <a:lnSpc>
                <a:spcPct val="115000"/>
              </a:lnSpc>
              <a:spcBef>
                <a:spcPts val="600"/>
              </a:spcBef>
            </a:pPr>
            <a:r>
              <a:rPr lang="ru-RU" sz="1600" dirty="0">
                <a:latin typeface="Arial Narrow" panose="020B0606020202030204" pitchFamily="34" charset="0"/>
                <a:ea typeface="Calibri" panose="020F0502020204030204" pitchFamily="34" charset="0"/>
              </a:rPr>
              <a:t>Международные физкультурные мероприятия среди лиц без ограничения верхней границы возраста.</a:t>
            </a:r>
          </a:p>
          <a:p>
            <a:pPr indent="450215">
              <a:lnSpc>
                <a:spcPct val="115000"/>
              </a:lnSpc>
              <a:spcBef>
                <a:spcPts val="600"/>
              </a:spcBef>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11.1.6. </a:t>
            </a:r>
            <a:r>
              <a:rPr lang="ru-RU" sz="1600" dirty="0">
                <a:latin typeface="Arial Narrow" panose="020B0606020202030204" pitchFamily="34" charset="0"/>
                <a:ea typeface="Calibri" panose="020F0502020204030204" pitchFamily="34" charset="0"/>
                <a:cs typeface="Times New Roman" panose="02020603050405020304" pitchFamily="18" charset="0"/>
              </a:rPr>
              <a:t>Первенство мира, Юношеские Олимпийские игры, Всемирная универсиада.</a:t>
            </a:r>
          </a:p>
          <a:p>
            <a:pPr indent="450215">
              <a:lnSpc>
                <a:spcPct val="115000"/>
              </a:lnSpc>
              <a:spcBef>
                <a:spcPts val="600"/>
              </a:spcBef>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11.1.7. </a:t>
            </a:r>
            <a:r>
              <a:rPr lang="ru-RU" sz="1600" dirty="0">
                <a:latin typeface="Arial Narrow" panose="020B0606020202030204" pitchFamily="34" charset="0"/>
                <a:ea typeface="Calibri" panose="020F0502020204030204" pitchFamily="34" charset="0"/>
                <a:cs typeface="Times New Roman" panose="02020603050405020304" pitchFamily="18" charset="0"/>
              </a:rPr>
              <a:t>Первенство Европы, Европейский юношеский Олимпийский фестиваль.</a:t>
            </a:r>
          </a:p>
          <a:p>
            <a:pPr>
              <a:spcBef>
                <a:spcPts val="600"/>
              </a:spcBef>
            </a:pPr>
            <a:r>
              <a:rPr lang="en-US" sz="1600" dirty="0">
                <a:latin typeface="Arial Narrow" panose="020B0606020202030204" pitchFamily="34" charset="0"/>
                <a:ea typeface="Calibri" panose="020F0502020204030204" pitchFamily="34" charset="0"/>
              </a:rPr>
              <a:t>         </a:t>
            </a:r>
            <a:r>
              <a:rPr lang="ru-RU" sz="1600" b="1" dirty="0">
                <a:latin typeface="Arial Narrow" panose="020B0606020202030204" pitchFamily="34" charset="0"/>
                <a:ea typeface="Calibri" panose="020F0502020204030204" pitchFamily="34" charset="0"/>
              </a:rPr>
              <a:t>11.1.8.</a:t>
            </a:r>
            <a:r>
              <a:rPr lang="ru-RU" sz="1600" dirty="0">
                <a:latin typeface="Arial Narrow" panose="020B0606020202030204" pitchFamily="34" charset="0"/>
                <a:ea typeface="Calibri" panose="020F0502020204030204" pitchFamily="34" charset="0"/>
              </a:rPr>
              <a:t> Другие международные соревнования среди лиц с ограничением верхней границы возраста не указанные в подпунктах 11.1.6, 11.1.7 настоящего пункта, первенство мира среди студентов, Всемирные кадетские игры</a:t>
            </a:r>
            <a:endParaRPr lang="ru-RU" sz="1600" dirty="0">
              <a:latin typeface="Arial Narrow" panose="020B0606020202030204" pitchFamily="34" charset="0"/>
            </a:endParaRPr>
          </a:p>
        </p:txBody>
      </p:sp>
    </p:spTree>
    <p:extLst>
      <p:ext uri="{BB962C8B-B14F-4D97-AF65-F5344CB8AC3E}">
        <p14:creationId xmlns:p14="http://schemas.microsoft.com/office/powerpoint/2010/main" val="74766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DB832BD-7656-4018-9EE6-1EC98ECADCC3}"/>
              </a:ext>
            </a:extLst>
          </p:cNvPr>
          <p:cNvSpPr/>
          <p:nvPr/>
        </p:nvSpPr>
        <p:spPr>
          <a:xfrm>
            <a:off x="2585089" y="768133"/>
            <a:ext cx="5919718" cy="490199"/>
          </a:xfrm>
          <a:prstGeom prst="rect">
            <a:avLst/>
          </a:prstGeom>
        </p:spPr>
        <p:txBody>
          <a:bodyPr wrap="square">
            <a:spAutoFit/>
          </a:bodyPr>
          <a:lstStyle/>
          <a:p>
            <a:pPr marL="457200" indent="450215" algn="just">
              <a:lnSpc>
                <a:spcPct val="115000"/>
              </a:lnSpc>
              <a:spcAft>
                <a:spcPts val="0"/>
              </a:spcAft>
              <a:tabLst>
                <a:tab pos="630555" algn="l"/>
              </a:tabLst>
            </a:pPr>
            <a:r>
              <a:rPr lang="ru-RU" sz="2400" b="1" dirty="0">
                <a:latin typeface="Times New Roman" panose="02020603050405020304" pitchFamily="18" charset="0"/>
                <a:ea typeface="Calibri" panose="020F0502020204030204" pitchFamily="34" charset="0"/>
                <a:cs typeface="Times New Roman" panose="02020603050405020304" pitchFamily="18" charset="0"/>
              </a:rPr>
              <a:t>11.2. Всероссийские соревнования:</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2EA638B0-D8F7-4CB4-BB57-AF988D80E44B}"/>
              </a:ext>
            </a:extLst>
          </p:cNvPr>
          <p:cNvSpPr>
            <a:spLocks noChangeArrowheads="1"/>
          </p:cNvSpPr>
          <p:nvPr/>
        </p:nvSpPr>
        <p:spPr bwMode="auto">
          <a:xfrm>
            <a:off x="623123" y="1642496"/>
            <a:ext cx="11122034" cy="44473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45085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11.2.1. </a:t>
            </a:r>
            <a:r>
              <a:rPr kumimoji="0" lang="ru-RU" altLang="ru-RU"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Чемпионат России, Всероссийская Спартакиада между субъектами Российской Федерации по летним и зимним видам спорта среди сильнейших спортсменов без ограничения верхней границы возраста.</a:t>
            </a:r>
            <a:endParaRPr kumimoji="0" lang="ru-RU" altLang="ru-RU" sz="1600" b="0" i="0" u="none" strike="noStrike" cap="none" normalizeH="0" baseline="0" dirty="0">
              <a:ln>
                <a:noFill/>
              </a:ln>
              <a:solidFill>
                <a:schemeClr val="tx1"/>
              </a:solidFill>
              <a:effectLst/>
              <a:latin typeface="Arial Narrow" panose="020B0606020202030204" pitchFamily="34" charset="0"/>
            </a:endParaRPr>
          </a:p>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11.2.2. </a:t>
            </a:r>
            <a:r>
              <a:rPr kumimoji="0" lang="ru-RU" altLang="ru-RU"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Кубок России.</a:t>
            </a:r>
            <a:endParaRPr kumimoji="0" lang="ru-RU" altLang="ru-RU" sz="1600" b="0" i="0" u="none" strike="noStrike" cap="none" normalizeH="0" baseline="0" dirty="0">
              <a:ln>
                <a:noFill/>
              </a:ln>
              <a:solidFill>
                <a:schemeClr val="tx1"/>
              </a:solidFill>
              <a:effectLst/>
              <a:latin typeface="Arial Narrow" panose="020B0606020202030204" pitchFamily="34" charset="0"/>
            </a:endParaRPr>
          </a:p>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11.2.3. </a:t>
            </a:r>
            <a:r>
              <a:rPr kumimoji="0" lang="ru-RU" altLang="ru-RU"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Другие всероссийские соревнования, всероссийские физкультурные мероприятия среди лиц без ограничения верхней границы возраста.</a:t>
            </a:r>
            <a:endParaRPr kumimoji="0" lang="ru-RU" altLang="ru-RU" sz="1600" b="0" i="0" u="none" strike="noStrike" cap="none" normalizeH="0" baseline="0" dirty="0">
              <a:ln>
                <a:noFill/>
              </a:ln>
              <a:solidFill>
                <a:schemeClr val="tx1"/>
              </a:solidFill>
              <a:effectLst/>
              <a:latin typeface="Arial Narrow" panose="020B0606020202030204" pitchFamily="34" charset="0"/>
            </a:endParaRPr>
          </a:p>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11.2.4. </a:t>
            </a:r>
            <a:r>
              <a:rPr kumimoji="0" lang="ru-RU" altLang="ru-RU" sz="16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Чемпионат федерального органа или Вооруженных Сил Российской Федерации, Спартакиада федерального органа или Вооруженных Сил Российской Федерации среди лиц без ограничения верхней границы возраста по видам спорта, включенным во второй раздел ВРВС.</a:t>
            </a:r>
            <a:endParaRPr kumimoji="0" lang="ru-RU" altLang="ru-RU"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11.2.5. </a:t>
            </a:r>
            <a:r>
              <a:rPr kumimoji="0" lang="ru-RU" altLang="ru-RU"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Кубок федерального органа или Вооруженных Сил Российской Федерации по видам спорта, включенным во второй раздел ВРВС.11.2.6. Первенство России, Всероссийская Спартакиада между субъектами Российской Федерации по летним и зимним видам спорта среди лиц с ограничением верхней границы возраста.</a:t>
            </a:r>
            <a:r>
              <a:rPr kumimoji="0" lang="ru-RU" altLang="ru-RU" sz="1600" b="0" i="0" u="none" strike="noStrike" cap="none" normalizeH="0" baseline="0" dirty="0">
                <a:ln>
                  <a:noFill/>
                </a:ln>
                <a:solidFill>
                  <a:schemeClr val="tx1"/>
                </a:solidFill>
                <a:effectLst/>
                <a:latin typeface="Arial Narrow" panose="020B0606020202030204" pitchFamily="34" charset="0"/>
              </a:rPr>
              <a:t> </a:t>
            </a:r>
          </a:p>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11.2.7. </a:t>
            </a:r>
            <a:r>
              <a:rPr kumimoji="0" lang="ru-RU" altLang="ru-RU"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Другие всероссийские соревнования, всероссийские физкультурные мероприятия среди лиц с ограничением верхней границы возраста, Всероссийская универсиада, всероссийские соревнования среди студентов.</a:t>
            </a:r>
            <a:endParaRPr kumimoji="0" lang="ru-RU" altLang="ru-RU" sz="1600" b="0" i="0" u="none" strike="noStrike" cap="none" normalizeH="0" baseline="0" dirty="0">
              <a:ln>
                <a:noFill/>
              </a:ln>
              <a:solidFill>
                <a:schemeClr val="tx1"/>
              </a:solidFill>
              <a:effectLst/>
              <a:latin typeface="Arial Narrow" panose="020B0606020202030204" pitchFamily="34" charset="0"/>
            </a:endParaRPr>
          </a:p>
          <a:p>
            <a:pPr marL="0" marR="0" lvl="0" indent="450850" algn="l" defTabSz="914400" rtl="0" eaLnBrk="0" fontAlgn="base" latinLnBrk="0" hangingPunct="0">
              <a:lnSpc>
                <a:spcPct val="100000"/>
              </a:lnSpc>
              <a:spcBef>
                <a:spcPts val="600"/>
              </a:spcBef>
              <a:spcAft>
                <a:spcPct val="0"/>
              </a:spcAft>
              <a:buClrTx/>
              <a:buSzTx/>
              <a:buFontTx/>
              <a:buNone/>
              <a:tabLst>
                <a:tab pos="630238" algn="l"/>
              </a:tabLst>
            </a:pPr>
            <a:r>
              <a:rPr kumimoji="0" lang="ru-RU" altLang="ru-RU"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11.2.8. </a:t>
            </a:r>
            <a:r>
              <a:rPr kumimoji="0" lang="ru-RU" altLang="ru-RU"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Первенство федерального органа или Вооруженных Сил Российской Федерации, Спартакиада федерального органа или образовательных организаций, находящихся в ведении такого федерального органа, или Вооруженных Сил Российской Федерации среди лиц с ограничением верхней границы возраста по видам спорта, включенным во второй раздел ВРВС.</a:t>
            </a:r>
            <a:r>
              <a:rPr kumimoji="0" lang="ru-RU" altLang="ru-RU" sz="1600" b="0" i="0" u="none" strike="noStrike" cap="none" normalizeH="0" baseline="0" dirty="0">
                <a:ln>
                  <a:noFill/>
                </a:ln>
                <a:solidFill>
                  <a:schemeClr val="tx1"/>
                </a:solidFill>
                <a:effectLst/>
                <a:latin typeface="Arial Narrow" panose="020B0606020202030204" pitchFamily="34" charset="0"/>
              </a:rPr>
              <a:t> </a:t>
            </a:r>
          </a:p>
        </p:txBody>
      </p:sp>
    </p:spTree>
    <p:extLst>
      <p:ext uri="{BB962C8B-B14F-4D97-AF65-F5344CB8AC3E}">
        <p14:creationId xmlns:p14="http://schemas.microsoft.com/office/powerpoint/2010/main" val="312844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D2B01D86-5A50-42EB-B40B-867DEB8E43C1}"/>
              </a:ext>
            </a:extLst>
          </p:cNvPr>
          <p:cNvSpPr/>
          <p:nvPr/>
        </p:nvSpPr>
        <p:spPr>
          <a:xfrm>
            <a:off x="1168559" y="851705"/>
            <a:ext cx="9854882"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11.3. Межрегиональные соревнования:</a:t>
            </a:r>
          </a:p>
        </p:txBody>
      </p:sp>
      <p:sp>
        <p:nvSpPr>
          <p:cNvPr id="2" name="Прямоугольник 1">
            <a:extLst>
              <a:ext uri="{FF2B5EF4-FFF2-40B4-BE49-F238E27FC236}">
                <a16:creationId xmlns:a16="http://schemas.microsoft.com/office/drawing/2014/main" id="{430A82EB-0FF4-49EC-8096-19D7ECE2D2E0}"/>
              </a:ext>
            </a:extLst>
          </p:cNvPr>
          <p:cNvSpPr/>
          <p:nvPr/>
        </p:nvSpPr>
        <p:spPr>
          <a:xfrm>
            <a:off x="674703" y="1951821"/>
            <a:ext cx="10910656" cy="1757404"/>
          </a:xfrm>
          <a:prstGeom prst="rect">
            <a:avLst/>
          </a:prstGeom>
        </p:spPr>
        <p:txBody>
          <a:bodyPr wrap="square">
            <a:spAutoFit/>
          </a:bodyPr>
          <a:lstStyle/>
          <a:p>
            <a:pPr>
              <a:lnSpc>
                <a:spcPct val="115000"/>
              </a:lnSpc>
              <a:spcBef>
                <a:spcPts val="600"/>
              </a:spcBef>
            </a:pPr>
            <a:r>
              <a:rPr lang="ru-RU" sz="1600" b="1" dirty="0">
                <a:latin typeface="Arial Narrow" panose="020B0606020202030204" pitchFamily="34" charset="0"/>
                <a:ea typeface="Times New Roman" panose="02020603050405020304" pitchFamily="18" charset="0"/>
              </a:rPr>
              <a:t>11.3.1.</a:t>
            </a:r>
            <a:r>
              <a:rPr lang="ru-RU" sz="1600" dirty="0">
                <a:latin typeface="Arial Narrow" panose="020B0606020202030204" pitchFamily="34" charset="0"/>
                <a:ea typeface="Times New Roman" panose="02020603050405020304" pitchFamily="18" charset="0"/>
              </a:rPr>
              <a:t> Чемпионат федерального округа, двух и более федеральных округов, другие межрегиональные соревнования, в том числе являющиеся отборочными к Всероссийской Спартакиаде между субъектами Российской Федерации по летним и зимним видам спорта среди сильнейших спортсменов без ограничения верхней границы возраста.</a:t>
            </a:r>
          </a:p>
          <a:p>
            <a:pPr>
              <a:spcBef>
                <a:spcPts val="600"/>
              </a:spcBef>
            </a:pPr>
            <a:r>
              <a:rPr lang="ru-RU" sz="1600" b="1" dirty="0">
                <a:latin typeface="Arial Narrow" panose="020B0606020202030204" pitchFamily="34" charset="0"/>
                <a:ea typeface="Calibri" panose="020F0502020204030204" pitchFamily="34" charset="0"/>
              </a:rPr>
              <a:t>11.3.2.</a:t>
            </a:r>
            <a:r>
              <a:rPr lang="ru-RU" sz="1600" dirty="0">
                <a:latin typeface="Arial Narrow" panose="020B0606020202030204" pitchFamily="34" charset="0"/>
                <a:ea typeface="Calibri" panose="020F0502020204030204" pitchFamily="34" charset="0"/>
              </a:rPr>
              <a:t> Первенство федерального округа, двух и более федеральных округов, другие межрегиональные соревнования, в том числе, являющиеся отборочными к Всероссийской Спартакиаде между субъектами Российской Федерации по летним и зимним видам спорта среди лиц с ограничением верхней границы возраста.</a:t>
            </a:r>
            <a:endParaRPr lang="ru-RU" sz="1600" dirty="0">
              <a:latin typeface="Arial Narrow" panose="020B0606020202030204" pitchFamily="34" charset="0"/>
            </a:endParaRPr>
          </a:p>
        </p:txBody>
      </p:sp>
    </p:spTree>
    <p:extLst>
      <p:ext uri="{BB962C8B-B14F-4D97-AF65-F5344CB8AC3E}">
        <p14:creationId xmlns:p14="http://schemas.microsoft.com/office/powerpoint/2010/main" val="139225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B3D0FD39-34E2-4EEC-B26F-3A0C141F3C4B}"/>
              </a:ext>
            </a:extLst>
          </p:cNvPr>
          <p:cNvSpPr/>
          <p:nvPr/>
        </p:nvSpPr>
        <p:spPr>
          <a:xfrm>
            <a:off x="2316403" y="921366"/>
            <a:ext cx="7076171"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11.4. Соревнования субъекта РФ</a:t>
            </a:r>
            <a:r>
              <a:rPr lang="en-US" sz="2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и муниципальных образований:</a:t>
            </a:r>
          </a:p>
        </p:txBody>
      </p:sp>
      <p:sp>
        <p:nvSpPr>
          <p:cNvPr id="2" name="Прямоугольник 1">
            <a:extLst>
              <a:ext uri="{FF2B5EF4-FFF2-40B4-BE49-F238E27FC236}">
                <a16:creationId xmlns:a16="http://schemas.microsoft.com/office/drawing/2014/main" id="{0602FC3A-5427-4A07-BB55-DE836862AED8}"/>
              </a:ext>
            </a:extLst>
          </p:cNvPr>
          <p:cNvSpPr/>
          <p:nvPr/>
        </p:nvSpPr>
        <p:spPr>
          <a:xfrm>
            <a:off x="239028" y="2013277"/>
            <a:ext cx="11230923" cy="4363823"/>
          </a:xfrm>
          <a:prstGeom prst="rect">
            <a:avLst/>
          </a:prstGeom>
        </p:spPr>
        <p:txBody>
          <a:bodyPr wrap="square">
            <a:spAutoFit/>
          </a:bodyPr>
          <a:lstStyle/>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11.4.1. </a:t>
            </a:r>
            <a:r>
              <a:rPr lang="ru-RU" sz="1600" dirty="0">
                <a:latin typeface="Arial Narrow" panose="020B0606020202030204" pitchFamily="34" charset="0"/>
                <a:ea typeface="Calibri" panose="020F0502020204030204" pitchFamily="34" charset="0"/>
                <a:cs typeface="Times New Roman" panose="02020603050405020304" pitchFamily="18" charset="0"/>
              </a:rPr>
              <a:t>Чемпионат субъекта Российской Федерации.</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11.4.2. </a:t>
            </a:r>
            <a:r>
              <a:rPr lang="ru-RU" sz="1600" dirty="0">
                <a:latin typeface="Arial Narrow" panose="020B0606020202030204" pitchFamily="34" charset="0"/>
                <a:ea typeface="Calibri" panose="020F0502020204030204" pitchFamily="34" charset="0"/>
                <a:cs typeface="Times New Roman" panose="02020603050405020304" pitchFamily="18" charset="0"/>
              </a:rPr>
              <a:t>Кубок субъекта Российской Федерации.</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11.4.3. </a:t>
            </a:r>
            <a:r>
              <a:rPr lang="ru-RU" sz="1600" dirty="0">
                <a:latin typeface="Arial Narrow" panose="020B0606020202030204" pitchFamily="34" charset="0"/>
                <a:ea typeface="Calibri" panose="020F0502020204030204" pitchFamily="34" charset="0"/>
                <a:cs typeface="Times New Roman" panose="02020603050405020304" pitchFamily="18" charset="0"/>
              </a:rPr>
              <a:t>Другие соревнования субъекта Российской Федерации, физкультурные мероприятия субъекта Российской Федерации среди лиц без ограничения верхней границы возраста.</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11.4.4. </a:t>
            </a:r>
            <a:r>
              <a:rPr lang="ru-RU" sz="1600" dirty="0">
                <a:latin typeface="Arial Narrow" panose="020B0606020202030204" pitchFamily="34" charset="0"/>
                <a:ea typeface="Calibri" panose="020F0502020204030204" pitchFamily="34" charset="0"/>
                <a:cs typeface="Times New Roman" panose="02020603050405020304" pitchFamily="18" charset="0"/>
              </a:rPr>
              <a:t>Первенство субъекта Российской Федерации.</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11.4.5. </a:t>
            </a:r>
            <a:r>
              <a:rPr lang="ru-RU" sz="1600" dirty="0">
                <a:latin typeface="Arial Narrow" panose="020B0606020202030204" pitchFamily="34" charset="0"/>
                <a:ea typeface="Calibri" panose="020F0502020204030204" pitchFamily="34" charset="0"/>
                <a:cs typeface="Times New Roman" panose="02020603050405020304" pitchFamily="18" charset="0"/>
              </a:rPr>
              <a:t>Другие соревнования субъекта Российской Федерации, физкультурные мероприятия субъекта Российской Федерации среди лиц с ограничением верхней границы возраста.</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11.4.6. </a:t>
            </a:r>
            <a:r>
              <a:rPr lang="ru-RU" sz="1600" dirty="0">
                <a:latin typeface="Arial Narrow" panose="020B0606020202030204" pitchFamily="34" charset="0"/>
                <a:ea typeface="Calibri" panose="020F0502020204030204" pitchFamily="34" charset="0"/>
                <a:cs typeface="Times New Roman" panose="02020603050405020304" pitchFamily="18" charset="0"/>
              </a:rPr>
              <a:t>Чемпионат муниципального образования, межмуниципальные соревнования среди лиц без ограничения верхней границы возраста.</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11.4.7. </a:t>
            </a:r>
            <a:r>
              <a:rPr lang="ru-RU" sz="1600" dirty="0">
                <a:latin typeface="Arial Narrow" panose="020B0606020202030204" pitchFamily="34" charset="0"/>
                <a:ea typeface="Calibri" panose="020F0502020204030204" pitchFamily="34" charset="0"/>
                <a:cs typeface="Times New Roman" panose="02020603050405020304" pitchFamily="18" charset="0"/>
              </a:rPr>
              <a:t>Другие соревнования муниципального образования, физкультурные мероприятия муниципального образования среди лиц без ограничения верхней границы возраста.</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11.4.8. </a:t>
            </a:r>
            <a:r>
              <a:rPr lang="ru-RU" sz="1600" dirty="0">
                <a:latin typeface="Arial Narrow" panose="020B0606020202030204" pitchFamily="34" charset="0"/>
                <a:ea typeface="Calibri" panose="020F0502020204030204" pitchFamily="34" charset="0"/>
                <a:cs typeface="Times New Roman" panose="02020603050405020304" pitchFamily="18" charset="0"/>
              </a:rPr>
              <a:t>Первенство муниципального образования, межмуниципальные соревнования среди лиц с ограничением верхней границы возраста.</a:t>
            </a:r>
          </a:p>
          <a:p>
            <a:pPr>
              <a:lnSpc>
                <a:spcPct val="115000"/>
              </a:lnSpc>
              <a:spcBef>
                <a:spcPts val="600"/>
              </a:spcBef>
              <a:spcAft>
                <a:spcPts val="0"/>
              </a:spcAft>
              <a:tabLst>
                <a:tab pos="630555" algn="l"/>
              </a:tabLst>
            </a:pPr>
            <a:r>
              <a:rPr lang="ru-RU" sz="1600" b="1" dirty="0">
                <a:latin typeface="Arial Narrow" panose="020B0606020202030204" pitchFamily="34" charset="0"/>
                <a:ea typeface="Calibri" panose="020F0502020204030204" pitchFamily="34" charset="0"/>
                <a:cs typeface="Times New Roman" panose="02020603050405020304" pitchFamily="18" charset="0"/>
              </a:rPr>
              <a:t>11.4.9. </a:t>
            </a:r>
            <a:r>
              <a:rPr lang="ru-RU" sz="1600" dirty="0">
                <a:latin typeface="Arial Narrow" panose="020B0606020202030204" pitchFamily="34" charset="0"/>
                <a:ea typeface="Calibri" panose="020F0502020204030204" pitchFamily="34" charset="0"/>
                <a:cs typeface="Times New Roman" panose="02020603050405020304" pitchFamily="18" charset="0"/>
              </a:rPr>
              <a:t>Другие соревнования муниципального образования, физкультурные мероприятия муниципального образования среди лиц с ограничением верхней границы возраста.</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4290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2075</Words>
  <Application>Microsoft Office PowerPoint</Application>
  <PresentationFormat>Широкоэкранный</PresentationFormat>
  <Paragraphs>116</Paragraphs>
  <Slides>37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Arial Narrow</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и дополнения к правилам ФИС  в сезоне 2019-2020</dc:title>
  <dc:creator>Петров Сергей Алексеевич</dc:creator>
  <cp:lastModifiedBy>Петров Сергей Алексеевич</cp:lastModifiedBy>
  <cp:revision>31</cp:revision>
  <dcterms:created xsi:type="dcterms:W3CDTF">2019-09-21T17:17:30Z</dcterms:created>
  <dcterms:modified xsi:type="dcterms:W3CDTF">2019-09-25T12:09:52Z</dcterms:modified>
</cp:coreProperties>
</file>